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0"/>
  </p:notesMasterIdLst>
  <p:handoutMasterIdLst>
    <p:handoutMasterId r:id="rId61"/>
  </p:handoutMasterIdLst>
  <p:sldIdLst>
    <p:sldId id="256" r:id="rId2"/>
    <p:sldId id="302" r:id="rId3"/>
    <p:sldId id="265" r:id="rId4"/>
    <p:sldId id="303" r:id="rId5"/>
    <p:sldId id="304" r:id="rId6"/>
    <p:sldId id="305" r:id="rId7"/>
    <p:sldId id="277" r:id="rId8"/>
    <p:sldId id="288" r:id="rId9"/>
    <p:sldId id="257" r:id="rId10"/>
    <p:sldId id="311" r:id="rId11"/>
    <p:sldId id="275" r:id="rId12"/>
    <p:sldId id="312" r:id="rId13"/>
    <p:sldId id="313" r:id="rId14"/>
    <p:sldId id="314" r:id="rId15"/>
    <p:sldId id="315" r:id="rId16"/>
    <p:sldId id="274" r:id="rId17"/>
    <p:sldId id="327" r:id="rId18"/>
    <p:sldId id="317" r:id="rId19"/>
    <p:sldId id="301" r:id="rId20"/>
    <p:sldId id="281" r:id="rId21"/>
    <p:sldId id="290" r:id="rId22"/>
    <p:sldId id="260" r:id="rId23"/>
    <p:sldId id="278" r:id="rId24"/>
    <p:sldId id="316" r:id="rId25"/>
    <p:sldId id="318" r:id="rId26"/>
    <p:sldId id="319" r:id="rId27"/>
    <p:sldId id="306" r:id="rId28"/>
    <p:sldId id="276" r:id="rId29"/>
    <p:sldId id="307" r:id="rId30"/>
    <p:sldId id="308" r:id="rId31"/>
    <p:sldId id="262" r:id="rId32"/>
    <p:sldId id="300" r:id="rId33"/>
    <p:sldId id="320" r:id="rId34"/>
    <p:sldId id="321" r:id="rId35"/>
    <p:sldId id="322" r:id="rId36"/>
    <p:sldId id="323" r:id="rId37"/>
    <p:sldId id="324" r:id="rId38"/>
    <p:sldId id="259" r:id="rId39"/>
    <p:sldId id="330" r:id="rId40"/>
    <p:sldId id="268" r:id="rId41"/>
    <p:sldId id="282" r:id="rId42"/>
    <p:sldId id="261" r:id="rId43"/>
    <p:sldId id="325" r:id="rId44"/>
    <p:sldId id="269" r:id="rId45"/>
    <p:sldId id="279" r:id="rId46"/>
    <p:sldId id="295" r:id="rId47"/>
    <p:sldId id="326" r:id="rId48"/>
    <p:sldId id="280" r:id="rId49"/>
    <p:sldId id="283" r:id="rId50"/>
    <p:sldId id="328" r:id="rId51"/>
    <p:sldId id="263" r:id="rId52"/>
    <p:sldId id="329" r:id="rId53"/>
    <p:sldId id="309" r:id="rId54"/>
    <p:sldId id="270" r:id="rId55"/>
    <p:sldId id="271" r:id="rId56"/>
    <p:sldId id="289" r:id="rId57"/>
    <p:sldId id="264" r:id="rId58"/>
    <p:sldId id="272" r:id="rId5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83991" autoAdjust="0"/>
  </p:normalViewPr>
  <p:slideViewPr>
    <p:cSldViewPr snapToGrid="0">
      <p:cViewPr varScale="1">
        <p:scale>
          <a:sx n="92" d="100"/>
          <a:sy n="92" d="100"/>
        </p:scale>
        <p:origin x="15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67" tIns="46585" rIns="93167" bIns="46585" rtlCol="0"/>
          <a:lstStyle>
            <a:lvl1pPr algn="r">
              <a:defRPr sz="1200"/>
            </a:lvl1pPr>
          </a:lstStyle>
          <a:p>
            <a:endParaRPr 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lIns="93167" tIns="46585" rIns="93167"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67" tIns="46585" rIns="93167" bIns="46585" rtlCol="0" anchor="b"/>
          <a:lstStyle>
            <a:lvl1pPr algn="r">
              <a:defRPr sz="1200"/>
            </a:lvl1pPr>
          </a:lstStyle>
          <a:p>
            <a:fld id="{45DE7A51-FD70-41FC-A57B-3F6AE2908617}" type="slidenum">
              <a:rPr lang="en-US" smtClean="0"/>
              <a:t>‹#›</a:t>
            </a:fld>
            <a:endParaRPr lang="en-US" dirty="0"/>
          </a:p>
        </p:txBody>
      </p:sp>
    </p:spTree>
    <p:extLst>
      <p:ext uri="{BB962C8B-B14F-4D97-AF65-F5344CB8AC3E}">
        <p14:creationId xmlns:p14="http://schemas.microsoft.com/office/powerpoint/2010/main" val="229526713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7" tIns="46585" rIns="93167" bIns="46585"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7" tIns="46585" rIns="93167" bIns="46585"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5" rIns="93167" bIns="465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5" rIns="93167"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5" rIns="93167" bIns="46585" rtlCol="0" anchor="b"/>
          <a:lstStyle>
            <a:lvl1pPr algn="r">
              <a:defRPr sz="1200"/>
            </a:lvl1pPr>
          </a:lstStyle>
          <a:p>
            <a:fld id="{9C279C72-5B7E-4041-9846-D116AFE6990B}" type="slidenum">
              <a:rPr lang="en-US" smtClean="0"/>
              <a:t>‹#›</a:t>
            </a:fld>
            <a:endParaRPr lang="en-US" dirty="0"/>
          </a:p>
        </p:txBody>
      </p:sp>
    </p:spTree>
    <p:extLst>
      <p:ext uri="{BB962C8B-B14F-4D97-AF65-F5344CB8AC3E}">
        <p14:creationId xmlns:p14="http://schemas.microsoft.com/office/powerpoint/2010/main" val="99538223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8" indent="-174688">
              <a:buFontTx/>
              <a:buChar char="-"/>
            </a:pPr>
            <a:r>
              <a:rPr lang="en-US" dirty="0"/>
              <a:t>Update contact list</a:t>
            </a:r>
          </a:p>
          <a:p>
            <a:pPr marL="174688" indent="-174688">
              <a:buFontTx/>
              <a:buChar char="-"/>
            </a:pPr>
            <a:r>
              <a:rPr lang="en-US" dirty="0"/>
              <a:t>Cost</a:t>
            </a:r>
          </a:p>
          <a:p>
            <a:pPr marL="174688" indent="-174688">
              <a:buFontTx/>
              <a:buChar char="-"/>
            </a:pPr>
            <a:r>
              <a:rPr lang="en-US" dirty="0"/>
              <a:t>*NOTES</a:t>
            </a:r>
            <a:r>
              <a:rPr lang="en-US" baseline="0" dirty="0"/>
              <a:t> FROM LAST YEAR!</a:t>
            </a:r>
          </a:p>
          <a:p>
            <a:pPr marL="640575" lvl="1" indent="-174688">
              <a:buFontTx/>
              <a:buChar char="-"/>
            </a:pPr>
            <a:r>
              <a:rPr lang="en-US" baseline="0" dirty="0"/>
              <a:t>Talk about irregularity reports. Don’t invalidate a test just because a student misses the 2</a:t>
            </a:r>
            <a:r>
              <a:rPr lang="en-US" baseline="30000" dirty="0"/>
              <a:t>nd</a:t>
            </a:r>
            <a:r>
              <a:rPr lang="en-US" baseline="0" dirty="0"/>
              <a:t> day of testing – ACT will score the part that he completed.</a:t>
            </a:r>
          </a:p>
          <a:p>
            <a:pPr marL="640575" lvl="1" indent="-174688">
              <a:buFontTx/>
              <a:buChar char="-"/>
            </a:pPr>
            <a:r>
              <a:rPr lang="en-US" baseline="0" dirty="0"/>
              <a:t>Notify us if you have any of these so that our numbers are correct when we verify the results</a:t>
            </a:r>
          </a:p>
          <a:p>
            <a:pPr marL="640575" lvl="1" indent="-174688">
              <a:buFontTx/>
              <a:buChar char="-"/>
            </a:pPr>
            <a:r>
              <a:rPr lang="en-US" baseline="0" dirty="0"/>
              <a:t>If the test administrator does not know the student you MUST verify the student’s ID!</a:t>
            </a: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75931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89631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proctor requirements are the same</a:t>
            </a:r>
            <a:r>
              <a:rPr lang="en-US" baseline="0" dirty="0"/>
              <a:t> as the standard time test. Once you reach 50 students, an additional proctor is required for each additional 50 students.</a:t>
            </a:r>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2606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Can move on once all students have finished that session – Eng (70), Math (90), Reading (55), Science (55)</a:t>
            </a:r>
          </a:p>
          <a:p>
            <a:endParaRPr lang="en-US" baseline="0"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2440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06037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563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37946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415027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0597073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3918196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191772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13858982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7093190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54164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16179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134367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112421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45561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407639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69833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82099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62461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10221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3924728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99022"/>
            <a:ext cx="6858000" cy="1653778"/>
          </a:xfrm>
        </p:spPr>
        <p:txBody>
          <a:bodyPr/>
          <a:lstStyle/>
          <a:p>
            <a:r>
              <a:rPr lang="en-US" dirty="0"/>
              <a:t>ACT </a:t>
            </a:r>
            <a:br>
              <a:rPr lang="en-US" dirty="0"/>
            </a:br>
            <a:r>
              <a:rPr lang="en-US" dirty="0"/>
              <a:t>Non-College Reportable</a:t>
            </a:r>
          </a:p>
        </p:txBody>
      </p:sp>
      <p:sp>
        <p:nvSpPr>
          <p:cNvPr id="3" name="Subtitle 2"/>
          <p:cNvSpPr>
            <a:spLocks noGrp="1"/>
          </p:cNvSpPr>
          <p:nvPr>
            <p:ph type="subTitle" idx="1"/>
          </p:nvPr>
        </p:nvSpPr>
        <p:spPr>
          <a:xfrm>
            <a:off x="1425681" y="3598327"/>
            <a:ext cx="6282812" cy="1828438"/>
          </a:xfrm>
        </p:spPr>
        <p:txBody>
          <a:bodyPr>
            <a:normAutofit/>
          </a:bodyPr>
          <a:lstStyle/>
          <a:p>
            <a:r>
              <a:rPr lang="en-US" sz="3200" dirty="0">
                <a:solidFill>
                  <a:schemeClr val="bg1"/>
                </a:solidFill>
              </a:rPr>
              <a:t>2025-2026</a:t>
            </a:r>
          </a:p>
          <a:p>
            <a:r>
              <a:rPr lang="en-US" sz="3200" dirty="0">
                <a:solidFill>
                  <a:schemeClr val="bg1"/>
                </a:solidFill>
              </a:rPr>
              <a:t>FALL: Event 2 (10/28/2025 – 11/07/2025</a:t>
            </a:r>
          </a:p>
        </p:txBody>
      </p:sp>
    </p:spTree>
    <p:extLst>
      <p:ext uri="{BB962C8B-B14F-4D97-AF65-F5344CB8AC3E}">
        <p14:creationId xmlns:p14="http://schemas.microsoft.com/office/powerpoint/2010/main" val="286071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1E8F-31D0-4244-9614-40199B2A0D0C}"/>
              </a:ext>
            </a:extLst>
          </p:cNvPr>
          <p:cNvSpPr>
            <a:spLocks noGrp="1"/>
          </p:cNvSpPr>
          <p:nvPr>
            <p:ph type="title"/>
          </p:nvPr>
        </p:nvSpPr>
        <p:spPr/>
        <p:txBody>
          <a:bodyPr/>
          <a:lstStyle/>
          <a:p>
            <a:r>
              <a:rPr lang="en-US" dirty="0"/>
              <a:t>ACT Now </a:t>
            </a:r>
          </a:p>
        </p:txBody>
      </p:sp>
      <p:pic>
        <p:nvPicPr>
          <p:cNvPr id="5" name="Content Placeholder 4">
            <a:extLst>
              <a:ext uri="{FF2B5EF4-FFF2-40B4-BE49-F238E27FC236}">
                <a16:creationId xmlns:a16="http://schemas.microsoft.com/office/drawing/2014/main" id="{E8CE7CB6-8FB3-4BE7-B2BC-CBE1995FE2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050" y="2425148"/>
            <a:ext cx="8739900" cy="4025348"/>
          </a:xfrm>
        </p:spPr>
      </p:pic>
    </p:spTree>
    <p:extLst>
      <p:ext uri="{BB962C8B-B14F-4D97-AF65-F5344CB8AC3E}">
        <p14:creationId xmlns:p14="http://schemas.microsoft.com/office/powerpoint/2010/main" val="13871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Staff</a:t>
            </a:r>
          </a:p>
        </p:txBody>
      </p:sp>
      <p:sp>
        <p:nvSpPr>
          <p:cNvPr id="3" name="Content Placeholder 2"/>
          <p:cNvSpPr>
            <a:spLocks noGrp="1"/>
          </p:cNvSpPr>
          <p:nvPr>
            <p:ph idx="1"/>
          </p:nvPr>
        </p:nvSpPr>
        <p:spPr/>
        <p:txBody>
          <a:bodyPr>
            <a:normAutofit/>
          </a:bodyPr>
          <a:lstStyle/>
          <a:p>
            <a:r>
              <a:rPr lang="en-US" dirty="0"/>
              <a:t>Room supervisors and proctors may be current or retired faculty members, school admin or clerical employees, substitutes, student teachers, or paraprofessionals</a:t>
            </a:r>
          </a:p>
          <a:p>
            <a:r>
              <a:rPr lang="en-US" dirty="0"/>
              <a:t>May not serve as </a:t>
            </a:r>
            <a:r>
              <a:rPr lang="en-US" i="1" dirty="0"/>
              <a:t>test coordinator </a:t>
            </a:r>
            <a:r>
              <a:rPr lang="en-US" dirty="0"/>
              <a:t>if a relative is testing in the ACT window</a:t>
            </a:r>
          </a:p>
          <a:p>
            <a:r>
              <a:rPr lang="en-US" dirty="0"/>
              <a:t>Relative is: children, stepchildren, grandchildren, nieces, nephews, siblings, in-laws, spouses, and persons under your guardianship.</a:t>
            </a:r>
          </a:p>
          <a:p>
            <a:r>
              <a:rPr lang="en-US" dirty="0"/>
              <a:t>Staff must remain attentive to their testing responsibilities throughout the administration</a:t>
            </a:r>
          </a:p>
        </p:txBody>
      </p:sp>
    </p:spTree>
    <p:extLst>
      <p:ext uri="{BB962C8B-B14F-4D97-AF65-F5344CB8AC3E}">
        <p14:creationId xmlns:p14="http://schemas.microsoft.com/office/powerpoint/2010/main" val="181418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F9A3-5CD2-4E8C-9167-7AF1C421DB37}"/>
              </a:ext>
            </a:extLst>
          </p:cNvPr>
          <p:cNvSpPr>
            <a:spLocks noGrp="1"/>
          </p:cNvSpPr>
          <p:nvPr>
            <p:ph type="title"/>
          </p:nvPr>
        </p:nvSpPr>
        <p:spPr/>
        <p:txBody>
          <a:bodyPr/>
          <a:lstStyle/>
          <a:p>
            <a:r>
              <a:rPr lang="en-US" dirty="0"/>
              <a:t>ACT Now – TCM	</a:t>
            </a:r>
          </a:p>
        </p:txBody>
      </p:sp>
      <p:pic>
        <p:nvPicPr>
          <p:cNvPr id="9" name="Content Placeholder 8">
            <a:extLst>
              <a:ext uri="{FF2B5EF4-FFF2-40B4-BE49-F238E27FC236}">
                <a16:creationId xmlns:a16="http://schemas.microsoft.com/office/drawing/2014/main" id="{3D53611B-9A6B-4822-B608-6A989843EF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110" y="1928191"/>
            <a:ext cx="6761533" cy="4826663"/>
          </a:xfrm>
        </p:spPr>
      </p:pic>
    </p:spTree>
    <p:extLst>
      <p:ext uri="{BB962C8B-B14F-4D97-AF65-F5344CB8AC3E}">
        <p14:creationId xmlns:p14="http://schemas.microsoft.com/office/powerpoint/2010/main" val="131612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BE7B-CA3C-41C1-AD40-2FB1467EA223}"/>
              </a:ext>
            </a:extLst>
          </p:cNvPr>
          <p:cNvSpPr>
            <a:spLocks noGrp="1"/>
          </p:cNvSpPr>
          <p:nvPr>
            <p:ph type="title"/>
          </p:nvPr>
        </p:nvSpPr>
        <p:spPr/>
        <p:txBody>
          <a:bodyPr/>
          <a:lstStyle/>
          <a:p>
            <a:r>
              <a:rPr lang="en-US" dirty="0"/>
              <a:t>TCM – Event Dashboard</a:t>
            </a:r>
          </a:p>
        </p:txBody>
      </p:sp>
      <p:pic>
        <p:nvPicPr>
          <p:cNvPr id="5" name="Content Placeholder 4">
            <a:extLst>
              <a:ext uri="{FF2B5EF4-FFF2-40B4-BE49-F238E27FC236}">
                <a16:creationId xmlns:a16="http://schemas.microsoft.com/office/drawing/2014/main" id="{02941257-D36D-4CAE-9784-299EFBFB34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18" y="2524540"/>
            <a:ext cx="8897140" cy="3965712"/>
          </a:xfrm>
        </p:spPr>
      </p:pic>
    </p:spTree>
    <p:extLst>
      <p:ext uri="{BB962C8B-B14F-4D97-AF65-F5344CB8AC3E}">
        <p14:creationId xmlns:p14="http://schemas.microsoft.com/office/powerpoint/2010/main" val="75147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313A-5A22-4DE6-BD7A-14DEE7E9F94E}"/>
              </a:ext>
            </a:extLst>
          </p:cNvPr>
          <p:cNvSpPr>
            <a:spLocks noGrp="1"/>
          </p:cNvSpPr>
          <p:nvPr>
            <p:ph type="title"/>
          </p:nvPr>
        </p:nvSpPr>
        <p:spPr/>
        <p:txBody>
          <a:bodyPr/>
          <a:lstStyle/>
          <a:p>
            <a:r>
              <a:rPr lang="en-US" dirty="0"/>
              <a:t>Test Event Checklists</a:t>
            </a:r>
          </a:p>
        </p:txBody>
      </p:sp>
      <p:sp>
        <p:nvSpPr>
          <p:cNvPr id="3" name="Content Placeholder 2">
            <a:extLst>
              <a:ext uri="{FF2B5EF4-FFF2-40B4-BE49-F238E27FC236}">
                <a16:creationId xmlns:a16="http://schemas.microsoft.com/office/drawing/2014/main" id="{841F863B-C5FE-4A79-81CE-8257B9A67480}"/>
              </a:ext>
            </a:extLst>
          </p:cNvPr>
          <p:cNvSpPr>
            <a:spLocks noGrp="1"/>
          </p:cNvSpPr>
          <p:nvPr>
            <p:ph idx="1"/>
          </p:nvPr>
        </p:nvSpPr>
        <p:spPr/>
        <p:txBody>
          <a:bodyPr>
            <a:normAutofit lnSpcReduction="10000"/>
          </a:bodyPr>
          <a:lstStyle/>
          <a:p>
            <a:r>
              <a:rPr lang="en-US" dirty="0"/>
              <a:t>Agree to Training Modules in TCM</a:t>
            </a:r>
          </a:p>
          <a:p>
            <a:r>
              <a:rPr lang="en-US" dirty="0"/>
              <a:t>Have Student Complete </a:t>
            </a:r>
            <a:r>
              <a:rPr lang="en-US" dirty="0" err="1"/>
              <a:t>myACT</a:t>
            </a:r>
            <a:r>
              <a:rPr lang="en-US" dirty="0"/>
              <a:t> Accounts</a:t>
            </a:r>
          </a:p>
          <a:p>
            <a:r>
              <a:rPr lang="en-US" dirty="0"/>
              <a:t>Receive, Secure, and Check-in Test Materials</a:t>
            </a:r>
          </a:p>
          <a:p>
            <a:r>
              <a:rPr lang="en-US" dirty="0"/>
              <a:t>Select and Set Up Test Rooms</a:t>
            </a:r>
          </a:p>
          <a:p>
            <a:r>
              <a:rPr lang="en-US" dirty="0"/>
              <a:t>Complete Event Set Up in TCM and ACT Now</a:t>
            </a:r>
          </a:p>
          <a:p>
            <a:r>
              <a:rPr lang="en-US" dirty="0"/>
              <a:t>Access Rosters and Assign Examinees in TCM</a:t>
            </a:r>
          </a:p>
          <a:p>
            <a:r>
              <a:rPr lang="en-US" dirty="0"/>
              <a:t>Print Check-in Rosters</a:t>
            </a:r>
          </a:p>
          <a:p>
            <a:r>
              <a:rPr lang="en-US" dirty="0"/>
              <a:t>Prepare Your Facility</a:t>
            </a:r>
          </a:p>
          <a:p>
            <a:r>
              <a:rPr lang="en-US" dirty="0"/>
              <a:t>Distribute Test Materials to Room Supervisors</a:t>
            </a:r>
          </a:p>
          <a:p>
            <a:pPr marL="0" indent="0">
              <a:buNone/>
            </a:pPr>
            <a:endParaRPr lang="en-US" dirty="0"/>
          </a:p>
        </p:txBody>
      </p:sp>
    </p:spTree>
    <p:extLst>
      <p:ext uri="{BB962C8B-B14F-4D97-AF65-F5344CB8AC3E}">
        <p14:creationId xmlns:p14="http://schemas.microsoft.com/office/powerpoint/2010/main" val="144573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BAF9-B3FA-41A3-B2FF-7818FD6AD359}"/>
              </a:ext>
            </a:extLst>
          </p:cNvPr>
          <p:cNvSpPr>
            <a:spLocks noGrp="1"/>
          </p:cNvSpPr>
          <p:nvPr>
            <p:ph type="title"/>
          </p:nvPr>
        </p:nvSpPr>
        <p:spPr/>
        <p:txBody>
          <a:bodyPr/>
          <a:lstStyle/>
          <a:p>
            <a:r>
              <a:rPr lang="en-US" dirty="0"/>
              <a:t>Receive, Secure, and Check-In</a:t>
            </a:r>
          </a:p>
        </p:txBody>
      </p:sp>
      <p:pic>
        <p:nvPicPr>
          <p:cNvPr id="5" name="Content Placeholder 4">
            <a:extLst>
              <a:ext uri="{FF2B5EF4-FFF2-40B4-BE49-F238E27FC236}">
                <a16:creationId xmlns:a16="http://schemas.microsoft.com/office/drawing/2014/main" id="{E8AFD368-6618-46F8-A335-71CB900629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8020" y="2236303"/>
            <a:ext cx="5206327" cy="4639981"/>
          </a:xfrm>
        </p:spPr>
      </p:pic>
    </p:spTree>
    <p:extLst>
      <p:ext uri="{BB962C8B-B14F-4D97-AF65-F5344CB8AC3E}">
        <p14:creationId xmlns:p14="http://schemas.microsoft.com/office/powerpoint/2010/main" val="36016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Receive, Secure, and Check-In</a:t>
            </a:r>
          </a:p>
        </p:txBody>
      </p:sp>
      <p:sp>
        <p:nvSpPr>
          <p:cNvPr id="3" name="Content Placeholder 2"/>
          <p:cNvSpPr>
            <a:spLocks noGrp="1"/>
          </p:cNvSpPr>
          <p:nvPr>
            <p:ph idx="1"/>
          </p:nvPr>
        </p:nvSpPr>
        <p:spPr>
          <a:xfrm>
            <a:off x="865969" y="2196547"/>
            <a:ext cx="7393447" cy="4581939"/>
          </a:xfrm>
        </p:spPr>
        <p:txBody>
          <a:bodyPr>
            <a:normAutofit fontScale="92500" lnSpcReduction="10000"/>
          </a:bodyPr>
          <a:lstStyle/>
          <a:p>
            <a:r>
              <a:rPr lang="en-US" sz="1900" dirty="0">
                <a:latin typeface="Calisto MT" panose="02040603050505030304" pitchFamily="18" charset="0"/>
              </a:rPr>
              <a:t>Test materials are sent for a specific event and type (regular or NCR).</a:t>
            </a:r>
          </a:p>
          <a:p>
            <a:r>
              <a:rPr lang="en-US" sz="1900" dirty="0">
                <a:latin typeface="Calisto MT" panose="02040603050505030304" pitchFamily="18" charset="0"/>
              </a:rPr>
              <a:t>Schools must ensure they use correct materials during the test window</a:t>
            </a:r>
          </a:p>
          <a:p>
            <a:r>
              <a:rPr lang="en-US" sz="1900" i="1" dirty="0">
                <a:latin typeface="Calisto MT" panose="02040603050505030304" pitchFamily="18" charset="0"/>
              </a:rPr>
              <a:t>Secure</a:t>
            </a:r>
            <a:r>
              <a:rPr lang="en-US" sz="1900" dirty="0">
                <a:latin typeface="Calisto MT" panose="02040603050505030304" pitchFamily="18" charset="0"/>
              </a:rPr>
              <a:t>	</a:t>
            </a:r>
          </a:p>
          <a:p>
            <a:pPr lvl="1"/>
            <a:r>
              <a:rPr lang="en-US" sz="1900" dirty="0">
                <a:latin typeface="Calisto MT" panose="02040603050505030304" pitchFamily="18" charset="0"/>
              </a:rPr>
              <a:t>Test Books</a:t>
            </a:r>
          </a:p>
          <a:p>
            <a:pPr lvl="1"/>
            <a:r>
              <a:rPr lang="en-US" sz="1900" dirty="0">
                <a:latin typeface="Calisto MT" panose="02040603050505030304" pitchFamily="18" charset="0"/>
              </a:rPr>
              <a:t>Barcode labels</a:t>
            </a:r>
          </a:p>
          <a:p>
            <a:pPr lvl="1"/>
            <a:r>
              <a:rPr lang="en-US" sz="1900" dirty="0">
                <a:latin typeface="Calisto MT" panose="02040603050505030304" pitchFamily="18" charset="0"/>
              </a:rPr>
              <a:t>Pre-recorded audio URL</a:t>
            </a:r>
          </a:p>
          <a:p>
            <a:pPr lvl="2"/>
            <a:r>
              <a:rPr lang="en-US" dirty="0"/>
              <a:t>Note :Do not read tests to examinee or play the pre-recorded audio to a group.</a:t>
            </a:r>
            <a:endParaRPr lang="en-US" sz="1700" dirty="0"/>
          </a:p>
          <a:p>
            <a:r>
              <a:rPr lang="en-US" sz="1900" i="1" dirty="0">
                <a:latin typeface="Calisto MT" panose="02040603050505030304" pitchFamily="18" charset="0"/>
              </a:rPr>
              <a:t>Non-Secure</a:t>
            </a:r>
          </a:p>
          <a:p>
            <a:pPr lvl="1"/>
            <a:r>
              <a:rPr lang="en-US" sz="1900" dirty="0">
                <a:latin typeface="Calisto MT" panose="02040603050505030304" pitchFamily="18" charset="0"/>
              </a:rPr>
              <a:t>Answer documents</a:t>
            </a:r>
          </a:p>
          <a:p>
            <a:pPr lvl="1"/>
            <a:r>
              <a:rPr lang="en-US" sz="1900" dirty="0">
                <a:latin typeface="Calisto MT" panose="02040603050505030304" pitchFamily="18" charset="0"/>
              </a:rPr>
              <a:t>Applicable supplements (i.e. Calculator Policy)</a:t>
            </a:r>
          </a:p>
          <a:p>
            <a:pPr lvl="1"/>
            <a:r>
              <a:rPr lang="en-US" sz="1900" dirty="0">
                <a:latin typeface="Calisto MT" panose="02040603050505030304" pitchFamily="18" charset="0"/>
              </a:rPr>
              <a:t>Site Header</a:t>
            </a:r>
          </a:p>
          <a:p>
            <a:pPr lvl="1"/>
            <a:r>
              <a:rPr lang="en-US" sz="1900" dirty="0">
                <a:latin typeface="Calisto MT" panose="02040603050505030304" pitchFamily="18" charset="0"/>
              </a:rPr>
              <a:t>Return materials</a:t>
            </a:r>
          </a:p>
          <a:p>
            <a:pPr lvl="1"/>
            <a:endParaRPr lang="en-US" sz="1900" dirty="0">
              <a:latin typeface="Calisto MT" panose="02040603050505030304" pitchFamily="18" charset="0"/>
            </a:endParaRPr>
          </a:p>
          <a:p>
            <a:pPr lvl="1"/>
            <a:endParaRPr lang="en-US" dirty="0"/>
          </a:p>
        </p:txBody>
      </p:sp>
    </p:spTree>
    <p:extLst>
      <p:ext uri="{BB962C8B-B14F-4D97-AF65-F5344CB8AC3E}">
        <p14:creationId xmlns:p14="http://schemas.microsoft.com/office/powerpoint/2010/main" val="162924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8CBE-FC05-499F-99F7-5CA8416485EA}"/>
              </a:ext>
            </a:extLst>
          </p:cNvPr>
          <p:cNvSpPr>
            <a:spLocks noGrp="1"/>
          </p:cNvSpPr>
          <p:nvPr>
            <p:ph type="title"/>
          </p:nvPr>
        </p:nvSpPr>
        <p:spPr/>
        <p:txBody>
          <a:bodyPr/>
          <a:lstStyle/>
          <a:p>
            <a:r>
              <a:rPr lang="en-US" dirty="0"/>
              <a:t>Receive, Secure, and Check-in</a:t>
            </a:r>
          </a:p>
        </p:txBody>
      </p:sp>
      <p:sp>
        <p:nvSpPr>
          <p:cNvPr id="3" name="Content Placeholder 2">
            <a:extLst>
              <a:ext uri="{FF2B5EF4-FFF2-40B4-BE49-F238E27FC236}">
                <a16:creationId xmlns:a16="http://schemas.microsoft.com/office/drawing/2014/main" id="{CBD2A0C5-0B75-44A6-B1B4-58B3E3ACF403}"/>
              </a:ext>
            </a:extLst>
          </p:cNvPr>
          <p:cNvSpPr>
            <a:spLocks noGrp="1"/>
          </p:cNvSpPr>
          <p:nvPr>
            <p:ph idx="1"/>
          </p:nvPr>
        </p:nvSpPr>
        <p:spPr>
          <a:xfrm>
            <a:off x="864381" y="2489199"/>
            <a:ext cx="7076983" cy="4199835"/>
          </a:xfrm>
        </p:spPr>
        <p:txBody>
          <a:bodyPr>
            <a:normAutofit/>
          </a:bodyPr>
          <a:lstStyle/>
          <a:p>
            <a:r>
              <a:rPr lang="en-US" dirty="0"/>
              <a:t>Contact ACT immediately if:</a:t>
            </a:r>
          </a:p>
          <a:p>
            <a:pPr lvl="1"/>
            <a:r>
              <a:rPr lang="en-US" dirty="0"/>
              <a:t>Items are missing from your shipment.</a:t>
            </a:r>
          </a:p>
          <a:p>
            <a:pPr lvl="1"/>
            <a:r>
              <a:rPr lang="en-US" dirty="0"/>
              <a:t>You receive test booklets that do not match the serial numbers on your packing list.</a:t>
            </a:r>
          </a:p>
          <a:p>
            <a:pPr lvl="1"/>
            <a:r>
              <a:rPr lang="en-US" dirty="0"/>
              <a:t>Test booklet seals are broken at any time (except by examinees as instructed on test day).</a:t>
            </a:r>
          </a:p>
          <a:p>
            <a:pPr lvl="1"/>
            <a:r>
              <a:rPr lang="en-US" dirty="0"/>
              <a:t>A test booklet is lost, stolen, or otherwise missing (even if only temporarily) at any time.</a:t>
            </a:r>
          </a:p>
          <a:p>
            <a:pPr lvl="1"/>
            <a:r>
              <a:rPr lang="en-US" dirty="0"/>
              <a:t>The materials appear to have been tampered with in any way.</a:t>
            </a:r>
          </a:p>
          <a:p>
            <a:pPr lvl="1"/>
            <a:r>
              <a:rPr lang="en-US" dirty="0"/>
              <a:t>You have reason to believe someone had unauthorized access to the materials.</a:t>
            </a:r>
          </a:p>
          <a:p>
            <a:endParaRPr lang="en-US" dirty="0"/>
          </a:p>
        </p:txBody>
      </p:sp>
    </p:spTree>
    <p:extLst>
      <p:ext uri="{BB962C8B-B14F-4D97-AF65-F5344CB8AC3E}">
        <p14:creationId xmlns:p14="http://schemas.microsoft.com/office/powerpoint/2010/main" val="270372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A85C-5B3C-4417-A036-738FE43197A3}"/>
              </a:ext>
            </a:extLst>
          </p:cNvPr>
          <p:cNvSpPr>
            <a:spLocks noGrp="1"/>
          </p:cNvSpPr>
          <p:nvPr>
            <p:ph type="title"/>
          </p:nvPr>
        </p:nvSpPr>
        <p:spPr/>
        <p:txBody>
          <a:bodyPr/>
          <a:lstStyle/>
          <a:p>
            <a:r>
              <a:rPr lang="en-US" dirty="0"/>
              <a:t>Test Booklets</a:t>
            </a:r>
          </a:p>
        </p:txBody>
      </p:sp>
      <p:pic>
        <p:nvPicPr>
          <p:cNvPr id="5" name="Content Placeholder 4">
            <a:extLst>
              <a:ext uri="{FF2B5EF4-FFF2-40B4-BE49-F238E27FC236}">
                <a16:creationId xmlns:a16="http://schemas.microsoft.com/office/drawing/2014/main" id="{981C0344-5FA1-41DF-95A6-E576328DC6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94" y="2633870"/>
            <a:ext cx="8961440" cy="3617843"/>
          </a:xfrm>
        </p:spPr>
      </p:pic>
    </p:spTree>
    <p:extLst>
      <p:ext uri="{BB962C8B-B14F-4D97-AF65-F5344CB8AC3E}">
        <p14:creationId xmlns:p14="http://schemas.microsoft.com/office/powerpoint/2010/main" val="161779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A1AE-6B02-408B-8969-344C5AD7F45A}"/>
              </a:ext>
            </a:extLst>
          </p:cNvPr>
          <p:cNvSpPr>
            <a:spLocks noGrp="1"/>
          </p:cNvSpPr>
          <p:nvPr>
            <p:ph type="title"/>
          </p:nvPr>
        </p:nvSpPr>
        <p:spPr>
          <a:xfrm>
            <a:off x="1097353" y="229537"/>
            <a:ext cx="6798734" cy="1303867"/>
          </a:xfrm>
        </p:spPr>
        <p:txBody>
          <a:bodyPr/>
          <a:lstStyle/>
          <a:p>
            <a:r>
              <a:rPr lang="en-US" dirty="0"/>
              <a:t>Receive, Secure, and Check-In</a:t>
            </a:r>
          </a:p>
        </p:txBody>
      </p:sp>
      <p:pic>
        <p:nvPicPr>
          <p:cNvPr id="5" name="Content Placeholder 4">
            <a:extLst>
              <a:ext uri="{FF2B5EF4-FFF2-40B4-BE49-F238E27FC236}">
                <a16:creationId xmlns:a16="http://schemas.microsoft.com/office/drawing/2014/main" id="{BE9436AA-92C2-4495-B01F-356691A596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7817" y="1533404"/>
            <a:ext cx="6911236" cy="4868462"/>
          </a:xfrm>
        </p:spPr>
      </p:pic>
    </p:spTree>
    <p:extLst>
      <p:ext uri="{BB962C8B-B14F-4D97-AF65-F5344CB8AC3E}">
        <p14:creationId xmlns:p14="http://schemas.microsoft.com/office/powerpoint/2010/main" val="54421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FCEB-F793-4078-B261-E6131EBE1E2E}"/>
              </a:ext>
            </a:extLst>
          </p:cNvPr>
          <p:cNvSpPr>
            <a:spLocks noGrp="1"/>
          </p:cNvSpPr>
          <p:nvPr>
            <p:ph type="title"/>
          </p:nvPr>
        </p:nvSpPr>
        <p:spPr/>
        <p:txBody>
          <a:bodyPr/>
          <a:lstStyle/>
          <a:p>
            <a:r>
              <a:rPr lang="en-US" dirty="0"/>
              <a:t>Changes</a:t>
            </a:r>
          </a:p>
        </p:txBody>
      </p:sp>
      <p:sp>
        <p:nvSpPr>
          <p:cNvPr id="3" name="Content Placeholder 2">
            <a:extLst>
              <a:ext uri="{FF2B5EF4-FFF2-40B4-BE49-F238E27FC236}">
                <a16:creationId xmlns:a16="http://schemas.microsoft.com/office/drawing/2014/main" id="{72881A8E-CEDE-4657-9014-595F360E3C7C}"/>
              </a:ext>
            </a:extLst>
          </p:cNvPr>
          <p:cNvSpPr>
            <a:spLocks noGrp="1"/>
          </p:cNvSpPr>
          <p:nvPr>
            <p:ph idx="1"/>
          </p:nvPr>
        </p:nvSpPr>
        <p:spPr/>
        <p:txBody>
          <a:bodyPr/>
          <a:lstStyle/>
          <a:p>
            <a:r>
              <a:rPr lang="en-US" dirty="0"/>
              <a:t>We are still using ACT Success for score reporting and regular Accommodation (TAA) requests</a:t>
            </a:r>
          </a:p>
          <a:p>
            <a:r>
              <a:rPr lang="en-US" dirty="0"/>
              <a:t>ACT Now is the new online tool for test event planning (like Bluebook for College Board)</a:t>
            </a:r>
          </a:p>
          <a:p>
            <a:r>
              <a:rPr lang="en-US" dirty="0"/>
              <a:t>Test Center Manager (TCM) is where you manage staff, rooms, and assign students</a:t>
            </a:r>
          </a:p>
          <a:p>
            <a:r>
              <a:rPr lang="en-US" dirty="0"/>
              <a:t>Materials are labeled with Event Dates and are only good for that Event window</a:t>
            </a:r>
          </a:p>
        </p:txBody>
      </p:sp>
    </p:spTree>
    <p:extLst>
      <p:ext uri="{BB962C8B-B14F-4D97-AF65-F5344CB8AC3E}">
        <p14:creationId xmlns:p14="http://schemas.microsoft.com/office/powerpoint/2010/main" val="2618055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Materials</a:t>
            </a:r>
          </a:p>
        </p:txBody>
      </p:sp>
      <p:sp>
        <p:nvSpPr>
          <p:cNvPr id="3" name="Content Placeholder 2"/>
          <p:cNvSpPr>
            <a:spLocks noGrp="1"/>
          </p:cNvSpPr>
          <p:nvPr>
            <p:ph idx="1"/>
          </p:nvPr>
        </p:nvSpPr>
        <p:spPr>
          <a:xfrm>
            <a:off x="864382" y="2300355"/>
            <a:ext cx="7086922" cy="4199835"/>
          </a:xfrm>
        </p:spPr>
        <p:txBody>
          <a:bodyPr/>
          <a:lstStyle/>
          <a:p>
            <a:r>
              <a:rPr lang="en-US" dirty="0"/>
              <a:t>Check barcode correctness – if incorrect, manually grid the correct student code in Block U</a:t>
            </a:r>
          </a:p>
          <a:p>
            <a:pPr marL="0" indent="0">
              <a:buNone/>
            </a:pPr>
            <a:endParaRPr lang="en-US" dirty="0"/>
          </a:p>
          <a:p>
            <a:endParaRPr lang="en-US" dirty="0"/>
          </a:p>
          <a:p>
            <a:r>
              <a:rPr lang="en-US" dirty="0"/>
              <a:t>Apply barcode in the correct location</a:t>
            </a:r>
          </a:p>
          <a:p>
            <a:endParaRPr lang="en-US" dirty="0"/>
          </a:p>
        </p:txBody>
      </p:sp>
      <p:pic>
        <p:nvPicPr>
          <p:cNvPr id="4" name="Picture 3"/>
          <p:cNvPicPr>
            <a:picLocks noChangeAspect="1"/>
          </p:cNvPicPr>
          <p:nvPr/>
        </p:nvPicPr>
        <p:blipFill>
          <a:blip r:embed="rId2"/>
          <a:stretch>
            <a:fillRect/>
          </a:stretch>
        </p:blipFill>
        <p:spPr>
          <a:xfrm>
            <a:off x="5299318" y="2717986"/>
            <a:ext cx="2761905" cy="1076190"/>
          </a:xfrm>
          <a:prstGeom prst="rect">
            <a:avLst/>
          </a:prstGeom>
        </p:spPr>
      </p:pic>
      <p:pic>
        <p:nvPicPr>
          <p:cNvPr id="5" name="Picture 4"/>
          <p:cNvPicPr>
            <a:picLocks noChangeAspect="1"/>
          </p:cNvPicPr>
          <p:nvPr/>
        </p:nvPicPr>
        <p:blipFill>
          <a:blip r:embed="rId3"/>
          <a:stretch>
            <a:fillRect/>
          </a:stretch>
        </p:blipFill>
        <p:spPr>
          <a:xfrm>
            <a:off x="2016982" y="4400272"/>
            <a:ext cx="4380952" cy="1409524"/>
          </a:xfrm>
          <a:prstGeom prst="rect">
            <a:avLst/>
          </a:prstGeom>
        </p:spPr>
      </p:pic>
    </p:spTree>
    <p:extLst>
      <p:ext uri="{BB962C8B-B14F-4D97-AF65-F5344CB8AC3E}">
        <p14:creationId xmlns:p14="http://schemas.microsoft.com/office/powerpoint/2010/main" val="157386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E9F1-BF28-4998-AF8B-2D3773D36918}"/>
              </a:ext>
            </a:extLst>
          </p:cNvPr>
          <p:cNvSpPr>
            <a:spLocks noGrp="1"/>
          </p:cNvSpPr>
          <p:nvPr>
            <p:ph type="title"/>
          </p:nvPr>
        </p:nvSpPr>
        <p:spPr>
          <a:xfrm>
            <a:off x="1047658" y="209659"/>
            <a:ext cx="6798734" cy="1303867"/>
          </a:xfrm>
        </p:spPr>
        <p:txBody>
          <a:bodyPr/>
          <a:lstStyle/>
          <a:p>
            <a:r>
              <a:rPr lang="en-US" dirty="0"/>
              <a:t>Preparation - Materials</a:t>
            </a:r>
          </a:p>
        </p:txBody>
      </p:sp>
      <p:pic>
        <p:nvPicPr>
          <p:cNvPr id="4" name="Content Placeholder 4">
            <a:extLst>
              <a:ext uri="{FF2B5EF4-FFF2-40B4-BE49-F238E27FC236}">
                <a16:creationId xmlns:a16="http://schemas.microsoft.com/office/drawing/2014/main" id="{3927C825-0CC9-479C-AA1E-482A7088AA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477" y="1513527"/>
            <a:ext cx="6640696" cy="5134814"/>
          </a:xfrm>
        </p:spPr>
      </p:pic>
    </p:spTree>
    <p:extLst>
      <p:ext uri="{BB962C8B-B14F-4D97-AF65-F5344CB8AC3E}">
        <p14:creationId xmlns:p14="http://schemas.microsoft.com/office/powerpoint/2010/main" val="320003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 and Set Up Test Rooms</a:t>
            </a:r>
          </a:p>
        </p:txBody>
      </p:sp>
      <p:sp>
        <p:nvSpPr>
          <p:cNvPr id="3" name="Content Placeholder 2"/>
          <p:cNvSpPr>
            <a:spLocks noGrp="1"/>
          </p:cNvSpPr>
          <p:nvPr>
            <p:ph idx="1"/>
          </p:nvPr>
        </p:nvSpPr>
        <p:spPr/>
        <p:txBody>
          <a:bodyPr/>
          <a:lstStyle/>
          <a:p>
            <a:r>
              <a:rPr lang="en-US" dirty="0">
                <a:latin typeface="Century Gothic" panose="020B0502020202020204" pitchFamily="34" charset="0"/>
              </a:rPr>
              <a:t>Students should all face the same way</a:t>
            </a:r>
          </a:p>
          <a:p>
            <a:r>
              <a:rPr lang="en-US" dirty="0">
                <a:latin typeface="Century Gothic" panose="020B0502020202020204" pitchFamily="34" charset="0"/>
              </a:rPr>
              <a:t>Spaced as far apart as possible</a:t>
            </a:r>
          </a:p>
          <a:p>
            <a:r>
              <a:rPr lang="en-US" dirty="0">
                <a:latin typeface="Century Gothic" panose="020B0502020202020204" pitchFamily="34" charset="0"/>
              </a:rPr>
              <a:t>Students should be at least 3 feet apart</a:t>
            </a:r>
          </a:p>
          <a:p>
            <a:r>
              <a:rPr lang="en-US" dirty="0">
                <a:latin typeface="Century Gothic" panose="020B0502020202020204" pitchFamily="34" charset="0"/>
              </a:rPr>
              <a:t>Aisle space allows room for staff to circulate</a:t>
            </a:r>
          </a:p>
          <a:p>
            <a:r>
              <a:rPr lang="en-US" dirty="0">
                <a:latin typeface="Century Gothic" panose="020B0502020202020204" pitchFamily="34" charset="0"/>
              </a:rPr>
              <a:t>Carrels are not allowed</a:t>
            </a:r>
          </a:p>
          <a:p>
            <a:r>
              <a:rPr lang="en-US" dirty="0">
                <a:latin typeface="Century Gothic" panose="020B0502020202020204" pitchFamily="34" charset="0"/>
              </a:rPr>
              <a:t>Remove visual aids</a:t>
            </a:r>
          </a:p>
          <a:p>
            <a:endParaRPr lang="en-US" dirty="0">
              <a:latin typeface="Calisto MT" panose="02040603050505030304" pitchFamily="18" charset="0"/>
            </a:endParaRPr>
          </a:p>
        </p:txBody>
      </p:sp>
    </p:spTree>
    <p:extLst>
      <p:ext uri="{BB962C8B-B14F-4D97-AF65-F5344CB8AC3E}">
        <p14:creationId xmlns:p14="http://schemas.microsoft.com/office/powerpoint/2010/main" val="3350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7151D-BC37-4247-A2D7-2B608A9FEA97}"/>
              </a:ext>
            </a:extLst>
          </p:cNvPr>
          <p:cNvSpPr>
            <a:spLocks noGrp="1"/>
          </p:cNvSpPr>
          <p:nvPr>
            <p:ph type="title"/>
          </p:nvPr>
        </p:nvSpPr>
        <p:spPr/>
        <p:txBody>
          <a:bodyPr/>
          <a:lstStyle/>
          <a:p>
            <a:r>
              <a:rPr lang="en-US" dirty="0"/>
              <a:t>Table Requirements</a:t>
            </a:r>
          </a:p>
        </p:txBody>
      </p:sp>
      <p:pic>
        <p:nvPicPr>
          <p:cNvPr id="7" name="Content Placeholder 6">
            <a:extLst>
              <a:ext uri="{FF2B5EF4-FFF2-40B4-BE49-F238E27FC236}">
                <a16:creationId xmlns:a16="http://schemas.microsoft.com/office/drawing/2014/main" id="{72748133-9F22-40DA-B262-704A4F02D9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190" y="2312163"/>
            <a:ext cx="4929809" cy="4540615"/>
          </a:xfrm>
        </p:spPr>
      </p:pic>
    </p:spTree>
    <p:extLst>
      <p:ext uri="{BB962C8B-B14F-4D97-AF65-F5344CB8AC3E}">
        <p14:creationId xmlns:p14="http://schemas.microsoft.com/office/powerpoint/2010/main" val="137105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1EFD-50B8-41A2-B1AF-697CF9565167}"/>
              </a:ext>
            </a:extLst>
          </p:cNvPr>
          <p:cNvSpPr>
            <a:spLocks noGrp="1"/>
          </p:cNvSpPr>
          <p:nvPr>
            <p:ph type="title"/>
          </p:nvPr>
        </p:nvSpPr>
        <p:spPr/>
        <p:txBody>
          <a:bodyPr/>
          <a:lstStyle/>
          <a:p>
            <a:r>
              <a:rPr lang="en-US" dirty="0"/>
              <a:t>Complete Event Setup  in TCM/ACT Now</a:t>
            </a:r>
          </a:p>
        </p:txBody>
      </p:sp>
      <p:sp>
        <p:nvSpPr>
          <p:cNvPr id="3" name="Content Placeholder 2">
            <a:extLst>
              <a:ext uri="{FF2B5EF4-FFF2-40B4-BE49-F238E27FC236}">
                <a16:creationId xmlns:a16="http://schemas.microsoft.com/office/drawing/2014/main" id="{2B04C4AD-97F2-457E-8223-82CFABF1024F}"/>
              </a:ext>
            </a:extLst>
          </p:cNvPr>
          <p:cNvSpPr>
            <a:spLocks noGrp="1"/>
          </p:cNvSpPr>
          <p:nvPr>
            <p:ph idx="1"/>
          </p:nvPr>
        </p:nvSpPr>
        <p:spPr/>
        <p:txBody>
          <a:bodyPr/>
          <a:lstStyle/>
          <a:p>
            <a:r>
              <a:rPr lang="en-US" dirty="0"/>
              <a:t>Create or copy rooms in TCM for each test event</a:t>
            </a:r>
          </a:p>
          <a:p>
            <a:r>
              <a:rPr lang="en-US" dirty="0"/>
              <a:t>Assign any staff already available in TCM</a:t>
            </a:r>
          </a:p>
          <a:p>
            <a:r>
              <a:rPr lang="en-US" dirty="0"/>
              <a:t>Invite new users in ACT Now </a:t>
            </a:r>
          </a:p>
          <a:p>
            <a:r>
              <a:rPr lang="en-US" dirty="0"/>
              <a:t>Assign test event staff to roles and rooms for each event in TCM</a:t>
            </a:r>
          </a:p>
          <a:p>
            <a:r>
              <a:rPr lang="en-US" dirty="0"/>
              <a:t>Download the printable test day instructions in the event there is an issue accessing TCM on test day</a:t>
            </a:r>
          </a:p>
        </p:txBody>
      </p:sp>
    </p:spTree>
    <p:extLst>
      <p:ext uri="{BB962C8B-B14F-4D97-AF65-F5344CB8AC3E}">
        <p14:creationId xmlns:p14="http://schemas.microsoft.com/office/powerpoint/2010/main" val="145861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8563-BFCE-4076-B376-445FAF7B728B}"/>
              </a:ext>
            </a:extLst>
          </p:cNvPr>
          <p:cNvSpPr>
            <a:spLocks noGrp="1"/>
          </p:cNvSpPr>
          <p:nvPr>
            <p:ph type="title"/>
          </p:nvPr>
        </p:nvSpPr>
        <p:spPr/>
        <p:txBody>
          <a:bodyPr/>
          <a:lstStyle/>
          <a:p>
            <a:r>
              <a:rPr lang="en-US" dirty="0"/>
              <a:t>Manage Rooms &amp; Staff</a:t>
            </a:r>
          </a:p>
        </p:txBody>
      </p:sp>
      <p:pic>
        <p:nvPicPr>
          <p:cNvPr id="9" name="Content Placeholder 8">
            <a:extLst>
              <a:ext uri="{FF2B5EF4-FFF2-40B4-BE49-F238E27FC236}">
                <a16:creationId xmlns:a16="http://schemas.microsoft.com/office/drawing/2014/main" id="{8ED3EC31-1105-48B9-A7C5-0D3D13B655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30" y="2464904"/>
            <a:ext cx="8983021" cy="4075044"/>
          </a:xfrm>
        </p:spPr>
      </p:pic>
    </p:spTree>
    <p:extLst>
      <p:ext uri="{BB962C8B-B14F-4D97-AF65-F5344CB8AC3E}">
        <p14:creationId xmlns:p14="http://schemas.microsoft.com/office/powerpoint/2010/main" val="425886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A906-EFC1-40B6-A0F5-701556C3AFD8}"/>
              </a:ext>
            </a:extLst>
          </p:cNvPr>
          <p:cNvSpPr>
            <a:spLocks noGrp="1"/>
          </p:cNvSpPr>
          <p:nvPr>
            <p:ph type="title"/>
          </p:nvPr>
        </p:nvSpPr>
        <p:spPr/>
        <p:txBody>
          <a:bodyPr/>
          <a:lstStyle/>
          <a:p>
            <a:r>
              <a:rPr lang="en-US" dirty="0"/>
              <a:t>Create Room</a:t>
            </a:r>
          </a:p>
        </p:txBody>
      </p:sp>
      <p:pic>
        <p:nvPicPr>
          <p:cNvPr id="5" name="Content Placeholder 4">
            <a:extLst>
              <a:ext uri="{FF2B5EF4-FFF2-40B4-BE49-F238E27FC236}">
                <a16:creationId xmlns:a16="http://schemas.microsoft.com/office/drawing/2014/main" id="{4A3932DE-1E87-4B3F-9AFD-ED989E1CDC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735" y="2186609"/>
            <a:ext cx="7272386" cy="4671391"/>
          </a:xfrm>
        </p:spPr>
      </p:pic>
    </p:spTree>
    <p:extLst>
      <p:ext uri="{BB962C8B-B14F-4D97-AF65-F5344CB8AC3E}">
        <p14:creationId xmlns:p14="http://schemas.microsoft.com/office/powerpoint/2010/main" val="2827823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2E8D-7C0B-4461-A766-7FEE63500C76}"/>
              </a:ext>
            </a:extLst>
          </p:cNvPr>
          <p:cNvSpPr>
            <a:spLocks noGrp="1"/>
          </p:cNvSpPr>
          <p:nvPr>
            <p:ph type="title"/>
          </p:nvPr>
        </p:nvSpPr>
        <p:spPr/>
        <p:txBody>
          <a:bodyPr/>
          <a:lstStyle/>
          <a:p>
            <a:r>
              <a:rPr lang="en-US" dirty="0"/>
              <a:t>Staff Accounts</a:t>
            </a:r>
          </a:p>
        </p:txBody>
      </p:sp>
      <p:sp>
        <p:nvSpPr>
          <p:cNvPr id="3" name="Content Placeholder 2">
            <a:extLst>
              <a:ext uri="{FF2B5EF4-FFF2-40B4-BE49-F238E27FC236}">
                <a16:creationId xmlns:a16="http://schemas.microsoft.com/office/drawing/2014/main" id="{10693A38-E190-4F60-A150-240D24AEAD29}"/>
              </a:ext>
            </a:extLst>
          </p:cNvPr>
          <p:cNvSpPr>
            <a:spLocks noGrp="1"/>
          </p:cNvSpPr>
          <p:nvPr>
            <p:ph idx="1"/>
          </p:nvPr>
        </p:nvSpPr>
        <p:spPr/>
        <p:txBody>
          <a:bodyPr/>
          <a:lstStyle/>
          <a:p>
            <a:r>
              <a:rPr lang="en-US" dirty="0"/>
              <a:t>Test coordinators must invite users (test event staff) to the administration in ACT Now. Test event staff must </a:t>
            </a:r>
            <a:r>
              <a:rPr lang="en-US" b="1" dirty="0"/>
              <a:t>accept </a:t>
            </a:r>
            <a:r>
              <a:rPr lang="en-US" dirty="0"/>
              <a:t>the invitation and </a:t>
            </a:r>
            <a:r>
              <a:rPr lang="en-US" b="1" dirty="0"/>
              <a:t>create a user account in ACT Now</a:t>
            </a:r>
            <a:r>
              <a:rPr lang="en-US" dirty="0"/>
              <a:t>. </a:t>
            </a:r>
          </a:p>
          <a:p>
            <a:r>
              <a:rPr lang="en-US" dirty="0"/>
              <a:t>All test event staff (room supervisors, proctors, and roving proctors) must have ACT Now user accounts to access TCM for training before test day and to administer the exam on test day. Please do not share accounts or create more than one account per person.</a:t>
            </a:r>
          </a:p>
        </p:txBody>
      </p:sp>
    </p:spTree>
    <p:extLst>
      <p:ext uri="{BB962C8B-B14F-4D97-AF65-F5344CB8AC3E}">
        <p14:creationId xmlns:p14="http://schemas.microsoft.com/office/powerpoint/2010/main" val="2942277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a:t>
            </a:r>
            <a:br>
              <a:rPr lang="en-US" dirty="0"/>
            </a:br>
            <a:r>
              <a:rPr lang="en-US" dirty="0"/>
              <a:t>Staff Training</a:t>
            </a:r>
            <a:br>
              <a:rPr lang="en-US" dirty="0"/>
            </a:br>
            <a:endParaRPr lang="en-US" dirty="0"/>
          </a:p>
        </p:txBody>
      </p:sp>
      <p:sp>
        <p:nvSpPr>
          <p:cNvPr id="3" name="Content Placeholder 2"/>
          <p:cNvSpPr>
            <a:spLocks noGrp="1"/>
          </p:cNvSpPr>
          <p:nvPr>
            <p:ph idx="1"/>
          </p:nvPr>
        </p:nvSpPr>
        <p:spPr>
          <a:xfrm>
            <a:off x="1172632" y="2169324"/>
            <a:ext cx="6798736" cy="3761578"/>
          </a:xfrm>
        </p:spPr>
        <p:txBody>
          <a:bodyPr>
            <a:normAutofit/>
          </a:bodyPr>
          <a:lstStyle/>
          <a:p>
            <a:endParaRPr lang="en-US" dirty="0"/>
          </a:p>
          <a:p>
            <a:pPr>
              <a:buFont typeface="Wingdings" panose="05000000000000000000" pitchFamily="2" charset="2"/>
              <a:buChar char="Ø"/>
            </a:pPr>
            <a:r>
              <a:rPr lang="en-US" dirty="0"/>
              <a:t>The test coordinator is responsible for providing training materials to all test center staff before test day. </a:t>
            </a:r>
          </a:p>
          <a:p>
            <a:pPr>
              <a:buFont typeface="Wingdings" panose="05000000000000000000" pitchFamily="2" charset="2"/>
              <a:buChar char="Ø"/>
            </a:pPr>
            <a:r>
              <a:rPr lang="en-US" dirty="0"/>
              <a:t>The test coordinator, and room supervisor, must </a:t>
            </a:r>
            <a:r>
              <a:rPr lang="en-US" b="1" dirty="0"/>
              <a:t>log in </a:t>
            </a:r>
            <a:r>
              <a:rPr lang="en-US" dirty="0"/>
              <a:t>to TCM and </a:t>
            </a:r>
            <a:r>
              <a:rPr lang="en-US" b="1" dirty="0"/>
              <a:t>complete</a:t>
            </a:r>
            <a:r>
              <a:rPr lang="en-US" dirty="0"/>
              <a:t> the required training housed in TCM. </a:t>
            </a:r>
          </a:p>
          <a:p>
            <a:pPr>
              <a:buFont typeface="Wingdings" panose="05000000000000000000" pitchFamily="2" charset="2"/>
              <a:buChar char="Ø"/>
            </a:pPr>
            <a:r>
              <a:rPr lang="en-US" dirty="0"/>
              <a:t>It is especially important that the room supervisors read and understand ACT policy and resource modules prior to administering the test.</a:t>
            </a:r>
          </a:p>
        </p:txBody>
      </p:sp>
    </p:spTree>
    <p:extLst>
      <p:ext uri="{BB962C8B-B14F-4D97-AF65-F5344CB8AC3E}">
        <p14:creationId xmlns:p14="http://schemas.microsoft.com/office/powerpoint/2010/main" val="3957162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0C44-5D96-40D0-86C5-EC8163299AC6}"/>
              </a:ext>
            </a:extLst>
          </p:cNvPr>
          <p:cNvSpPr>
            <a:spLocks noGrp="1"/>
          </p:cNvSpPr>
          <p:nvPr>
            <p:ph type="title"/>
          </p:nvPr>
        </p:nvSpPr>
        <p:spPr/>
        <p:txBody>
          <a:bodyPr/>
          <a:lstStyle/>
          <a:p>
            <a:r>
              <a:rPr lang="en-US" dirty="0"/>
              <a:t>Staff Training</a:t>
            </a:r>
          </a:p>
        </p:txBody>
      </p:sp>
      <p:sp>
        <p:nvSpPr>
          <p:cNvPr id="3" name="Content Placeholder 2">
            <a:extLst>
              <a:ext uri="{FF2B5EF4-FFF2-40B4-BE49-F238E27FC236}">
                <a16:creationId xmlns:a16="http://schemas.microsoft.com/office/drawing/2014/main" id="{383F747F-2722-4ABD-8D8C-0B05B1DB92A3}"/>
              </a:ext>
            </a:extLst>
          </p:cNvPr>
          <p:cNvSpPr>
            <a:spLocks noGrp="1"/>
          </p:cNvSpPr>
          <p:nvPr>
            <p:ph idx="1"/>
          </p:nvPr>
        </p:nvSpPr>
        <p:spPr/>
        <p:txBody>
          <a:bodyPr/>
          <a:lstStyle/>
          <a:p>
            <a:r>
              <a:rPr lang="en-US" dirty="0"/>
              <a:t>Test coordinators hold a training session before test day to prepare test event staff (both new and experienced) for test day activities. </a:t>
            </a:r>
            <a:r>
              <a:rPr lang="en-US" b="1" dirty="0">
                <a:highlight>
                  <a:srgbClr val="FFFF00"/>
                </a:highlight>
              </a:rPr>
              <a:t>This training session is required</a:t>
            </a:r>
          </a:p>
          <a:p>
            <a:r>
              <a:rPr lang="en-US" dirty="0"/>
              <a:t>Topics to Cover</a:t>
            </a:r>
            <a:r>
              <a:rPr lang="en-US" b="1" dirty="0"/>
              <a:t>:</a:t>
            </a:r>
          </a:p>
          <a:p>
            <a:pPr lvl="1"/>
            <a:r>
              <a:rPr lang="en-US" dirty="0"/>
              <a:t>Facilities Requirements and Setup</a:t>
            </a:r>
          </a:p>
          <a:p>
            <a:pPr lvl="1"/>
            <a:r>
              <a:rPr lang="en-US" dirty="0"/>
              <a:t>Test Materials</a:t>
            </a:r>
          </a:p>
          <a:p>
            <a:pPr lvl="1"/>
            <a:r>
              <a:rPr lang="en-US" dirty="0"/>
              <a:t>Non-Test Activities (Completing answer doc)</a:t>
            </a:r>
          </a:p>
          <a:p>
            <a:pPr lvl="1"/>
            <a:r>
              <a:rPr lang="en-US" dirty="0"/>
              <a:t>Test Administration</a:t>
            </a:r>
          </a:p>
        </p:txBody>
      </p:sp>
    </p:spTree>
    <p:extLst>
      <p:ext uri="{BB962C8B-B14F-4D97-AF65-F5344CB8AC3E}">
        <p14:creationId xmlns:p14="http://schemas.microsoft.com/office/powerpoint/2010/main" val="366840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3" name="Content Placeholder 2"/>
          <p:cNvSpPr>
            <a:spLocks noGrp="1"/>
          </p:cNvSpPr>
          <p:nvPr>
            <p:ph idx="1"/>
          </p:nvPr>
        </p:nvSpPr>
        <p:spPr/>
        <p:txBody>
          <a:bodyPr>
            <a:normAutofit/>
          </a:bodyPr>
          <a:lstStyle/>
          <a:p>
            <a:r>
              <a:rPr lang="en-US" dirty="0"/>
              <a:t>Students only have to take the sections that they need to meet graduation requirement</a:t>
            </a:r>
          </a:p>
          <a:p>
            <a:r>
              <a:rPr lang="en-US" dirty="0"/>
              <a:t>All students must be listed in ACT Now to test (issued an ACT ID)</a:t>
            </a:r>
          </a:p>
          <a:p>
            <a:pPr lvl="1"/>
            <a:r>
              <a:rPr lang="en-US" dirty="0"/>
              <a:t>Check your upload extract in shared drive to verify who is uploaded</a:t>
            </a:r>
          </a:p>
          <a:p>
            <a:pPr lvl="1"/>
            <a:r>
              <a:rPr lang="en-US" dirty="0"/>
              <a:t>Students MAY be automatically assigned to the Test Event in ACT Now</a:t>
            </a:r>
          </a:p>
          <a:p>
            <a:pPr lvl="2"/>
            <a:r>
              <a:rPr lang="en-US" dirty="0"/>
              <a:t>You will need to check and assign if needed</a:t>
            </a:r>
          </a:p>
          <a:p>
            <a:pPr lvl="1"/>
            <a:r>
              <a:rPr lang="en-US" dirty="0"/>
              <a:t>You can/should have a list that you are working with from FOCUS</a:t>
            </a:r>
          </a:p>
        </p:txBody>
      </p:sp>
    </p:spTree>
    <p:extLst>
      <p:ext uri="{BB962C8B-B14F-4D97-AF65-F5344CB8AC3E}">
        <p14:creationId xmlns:p14="http://schemas.microsoft.com/office/powerpoint/2010/main" val="3838695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B31D-BB59-48A6-BC5A-69C0B17BDE19}"/>
              </a:ext>
            </a:extLst>
          </p:cNvPr>
          <p:cNvSpPr>
            <a:spLocks noGrp="1"/>
          </p:cNvSpPr>
          <p:nvPr>
            <p:ph type="title"/>
          </p:nvPr>
        </p:nvSpPr>
        <p:spPr/>
        <p:txBody>
          <a:bodyPr/>
          <a:lstStyle/>
          <a:p>
            <a:r>
              <a:rPr lang="en-US" dirty="0"/>
              <a:t>Online Test Admin Materials</a:t>
            </a:r>
          </a:p>
        </p:txBody>
      </p:sp>
      <p:sp>
        <p:nvSpPr>
          <p:cNvPr id="3" name="Content Placeholder 2">
            <a:extLst>
              <a:ext uri="{FF2B5EF4-FFF2-40B4-BE49-F238E27FC236}">
                <a16:creationId xmlns:a16="http://schemas.microsoft.com/office/drawing/2014/main" id="{1DA95175-D1AD-41C4-8F4A-EDE9D2D719EB}"/>
              </a:ext>
            </a:extLst>
          </p:cNvPr>
          <p:cNvSpPr>
            <a:spLocks noGrp="1"/>
          </p:cNvSpPr>
          <p:nvPr>
            <p:ph idx="1"/>
          </p:nvPr>
        </p:nvSpPr>
        <p:spPr>
          <a:xfrm>
            <a:off x="864382" y="2276061"/>
            <a:ext cx="6345260" cy="4502425"/>
          </a:xfrm>
        </p:spPr>
        <p:txBody>
          <a:bodyPr>
            <a:normAutofit fontScale="92500" lnSpcReduction="10000"/>
          </a:bodyPr>
          <a:lstStyle/>
          <a:p>
            <a:pPr>
              <a:buFont typeface="Arial" panose="020B0604020202020204" pitchFamily="34" charset="0"/>
              <a:buChar char="•"/>
            </a:pPr>
            <a:r>
              <a:rPr lang="en-US" b="1" dirty="0">
                <a:solidFill>
                  <a:srgbClr val="444444"/>
                </a:solidFill>
                <a:latin typeface="Century Gothic" panose="020B0502020202020204" pitchFamily="34" charset="0"/>
              </a:rPr>
              <a:t>ACT Test Center Manager (TCM)</a:t>
            </a:r>
          </a:p>
          <a:p>
            <a:pPr marL="742950" lvl="1" indent="-285750">
              <a:buFont typeface="Arial" panose="020B0604020202020204" pitchFamily="34" charset="0"/>
              <a:buChar char="•"/>
            </a:pPr>
            <a:r>
              <a:rPr lang="en-US" dirty="0">
                <a:solidFill>
                  <a:srgbClr val="444444"/>
                </a:solidFill>
                <a:latin typeface="Century Gothic" panose="020B0502020202020204" pitchFamily="34" charset="0"/>
              </a:rPr>
              <a:t>This digital application, accessed through ACT Now, replaces the use of traditional printed ACT administration manuals by providing separate test coordinator and room supervisor policy modules on ACT policies, test facilities, test staff, test materials, test administration, and non-test activities. Pre- and post-test checklists are also included to make sure you are prepared for test day and ready to return materials after testing.</a:t>
            </a:r>
          </a:p>
          <a:p>
            <a:pPr>
              <a:buFont typeface="Arial" panose="020B0604020202020204" pitchFamily="34" charset="0"/>
              <a:buChar char="•"/>
            </a:pPr>
            <a:r>
              <a:rPr lang="en-US" b="1" i="1" dirty="0">
                <a:solidFill>
                  <a:srgbClr val="444444"/>
                </a:solidFill>
                <a:latin typeface="Century Gothic" panose="020B0502020202020204" pitchFamily="34" charset="0"/>
              </a:rPr>
              <a:t>Printable Administration Manual</a:t>
            </a:r>
            <a:endParaRPr lang="en-US" b="1" dirty="0">
              <a:solidFill>
                <a:srgbClr val="444444"/>
              </a:solidFill>
              <a:latin typeface="Century Gothic" panose="020B0502020202020204" pitchFamily="34" charset="0"/>
            </a:endParaRPr>
          </a:p>
          <a:p>
            <a:pPr marL="742950" lvl="1" indent="-285750">
              <a:buFont typeface="Arial" panose="020B0604020202020204" pitchFamily="34" charset="0"/>
              <a:buChar char="•"/>
            </a:pPr>
            <a:r>
              <a:rPr lang="en-US" dirty="0">
                <a:solidFill>
                  <a:srgbClr val="444444"/>
                </a:solidFill>
                <a:latin typeface="Century Gothic" panose="020B0502020202020204" pitchFamily="34" charset="0"/>
              </a:rPr>
              <a:t>This document contains all of the test coordinator policy modules found in TCM in an easy-to-read, printer-ready pdf.</a:t>
            </a:r>
          </a:p>
          <a:p>
            <a:pPr>
              <a:buFont typeface="Arial" panose="020B0604020202020204" pitchFamily="34" charset="0"/>
              <a:buChar char="•"/>
            </a:pPr>
            <a:r>
              <a:rPr lang="en-US" b="1" i="1" dirty="0">
                <a:solidFill>
                  <a:srgbClr val="444444"/>
                </a:solidFill>
                <a:latin typeface="Century Gothic" panose="020B0502020202020204" pitchFamily="34" charset="0"/>
              </a:rPr>
              <a:t>Test Day Instructions for Paper Testing</a:t>
            </a:r>
            <a:endParaRPr lang="en-US" b="1" dirty="0">
              <a:solidFill>
                <a:srgbClr val="444444"/>
              </a:solidFill>
              <a:latin typeface="Century Gothic" panose="020B0502020202020204" pitchFamily="34" charset="0"/>
            </a:endParaRPr>
          </a:p>
          <a:p>
            <a:pPr marL="742950" lvl="1" indent="-285750">
              <a:buFont typeface="Arial" panose="020B0604020202020204" pitchFamily="34" charset="0"/>
              <a:buChar char="•"/>
            </a:pPr>
            <a:r>
              <a:rPr lang="en-US" dirty="0">
                <a:solidFill>
                  <a:srgbClr val="444444"/>
                </a:solidFill>
                <a:latin typeface="Century Gothic" panose="020B0502020202020204" pitchFamily="34" charset="0"/>
              </a:rPr>
              <a:t>This document provides test day verbal instructions for paper testing in the event there are technical difficulties with TCM, or your site isn't using TCM on test day.</a:t>
            </a:r>
          </a:p>
          <a:p>
            <a:endParaRPr lang="en-US" dirty="0"/>
          </a:p>
        </p:txBody>
      </p:sp>
    </p:spTree>
    <p:extLst>
      <p:ext uri="{BB962C8B-B14F-4D97-AF65-F5344CB8AC3E}">
        <p14:creationId xmlns:p14="http://schemas.microsoft.com/office/powerpoint/2010/main" val="260388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Proctors</a:t>
            </a:r>
          </a:p>
        </p:txBody>
      </p:sp>
      <p:pic>
        <p:nvPicPr>
          <p:cNvPr id="5" name="Content Placeholder 4">
            <a:extLst>
              <a:ext uri="{FF2B5EF4-FFF2-40B4-BE49-F238E27FC236}">
                <a16:creationId xmlns:a16="http://schemas.microsoft.com/office/drawing/2014/main" id="{B585292F-5956-40DE-AC03-F33D17077C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5970" y="2328878"/>
            <a:ext cx="7530321" cy="3008436"/>
          </a:xfrm>
        </p:spPr>
      </p:pic>
      <p:sp>
        <p:nvSpPr>
          <p:cNvPr id="7" name="TextBox 6">
            <a:extLst>
              <a:ext uri="{FF2B5EF4-FFF2-40B4-BE49-F238E27FC236}">
                <a16:creationId xmlns:a16="http://schemas.microsoft.com/office/drawing/2014/main" id="{4389D943-4EC3-4F0F-906B-962E1F41F89A}"/>
              </a:ext>
            </a:extLst>
          </p:cNvPr>
          <p:cNvSpPr txBox="1"/>
          <p:nvPr/>
        </p:nvSpPr>
        <p:spPr>
          <a:xfrm>
            <a:off x="494523" y="5561045"/>
            <a:ext cx="8460742" cy="646331"/>
          </a:xfrm>
          <a:prstGeom prst="rect">
            <a:avLst/>
          </a:prstGeom>
          <a:noFill/>
        </p:spPr>
        <p:txBody>
          <a:bodyPr wrap="square" rtlCol="0">
            <a:spAutoFit/>
          </a:bodyPr>
          <a:lstStyle/>
          <a:p>
            <a:r>
              <a:rPr lang="en-US" dirty="0"/>
              <a:t>**NCR Manual has 1-20 ratios, but we have permission to use standard time proctor rules per ACT.</a:t>
            </a:r>
          </a:p>
        </p:txBody>
      </p:sp>
    </p:spTree>
    <p:extLst>
      <p:ext uri="{BB962C8B-B14F-4D97-AF65-F5344CB8AC3E}">
        <p14:creationId xmlns:p14="http://schemas.microsoft.com/office/powerpoint/2010/main" val="1371138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CA35B8E-29E7-4D1D-BEB6-E358AF2C2C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71" y="1801663"/>
            <a:ext cx="3868125" cy="4976824"/>
          </a:xfrm>
        </p:spPr>
      </p:pic>
      <p:sp>
        <p:nvSpPr>
          <p:cNvPr id="2" name="Title 1">
            <a:extLst>
              <a:ext uri="{FF2B5EF4-FFF2-40B4-BE49-F238E27FC236}">
                <a16:creationId xmlns:a16="http://schemas.microsoft.com/office/drawing/2014/main" id="{19A0BAB2-36EE-4051-A4AB-09F781747E68}"/>
              </a:ext>
            </a:extLst>
          </p:cNvPr>
          <p:cNvSpPr>
            <a:spLocks noGrp="1"/>
          </p:cNvSpPr>
          <p:nvPr>
            <p:ph type="title"/>
          </p:nvPr>
        </p:nvSpPr>
        <p:spPr>
          <a:xfrm>
            <a:off x="1172633" y="479913"/>
            <a:ext cx="6798734" cy="1303867"/>
          </a:xfrm>
        </p:spPr>
        <p:txBody>
          <a:bodyPr/>
          <a:lstStyle/>
          <a:p>
            <a:r>
              <a:rPr lang="en-US" dirty="0"/>
              <a:t>Preparation - Calculators</a:t>
            </a:r>
          </a:p>
        </p:txBody>
      </p:sp>
      <p:sp>
        <p:nvSpPr>
          <p:cNvPr id="5" name="TextBox 4">
            <a:extLst>
              <a:ext uri="{FF2B5EF4-FFF2-40B4-BE49-F238E27FC236}">
                <a16:creationId xmlns:a16="http://schemas.microsoft.com/office/drawing/2014/main" id="{5D997FBE-E86B-4710-A546-918EC0ED9B28}"/>
              </a:ext>
            </a:extLst>
          </p:cNvPr>
          <p:cNvSpPr txBox="1"/>
          <p:nvPr/>
        </p:nvSpPr>
        <p:spPr>
          <a:xfrm>
            <a:off x="4018496" y="3150704"/>
            <a:ext cx="5253361" cy="1600438"/>
          </a:xfrm>
          <a:prstGeom prst="rect">
            <a:avLst/>
          </a:prstGeom>
          <a:noFill/>
        </p:spPr>
        <p:txBody>
          <a:bodyPr wrap="none" rtlCol="0">
            <a:spAutoFit/>
          </a:bodyPr>
          <a:lstStyle/>
          <a:p>
            <a:pPr marL="285750" indent="-285750">
              <a:buFontTx/>
              <a:buChar char="-"/>
            </a:pPr>
            <a:r>
              <a:rPr lang="en-US" sz="1600" dirty="0"/>
              <a:t>Make sure you are only handing out/allowing </a:t>
            </a:r>
          </a:p>
          <a:p>
            <a:r>
              <a:rPr lang="en-US" sz="1600" dirty="0"/>
              <a:t>authorized calculators</a:t>
            </a:r>
          </a:p>
          <a:p>
            <a:pPr marL="285750" indent="-285750">
              <a:buFontTx/>
              <a:buChar char="-"/>
            </a:pPr>
            <a:r>
              <a:rPr lang="en-US" sz="1600" dirty="0"/>
              <a:t>Policy prohibits sharing of calculators, so make</a:t>
            </a:r>
          </a:p>
          <a:p>
            <a:r>
              <a:rPr lang="en-US" sz="1600" dirty="0"/>
              <a:t>sure you have backups </a:t>
            </a:r>
          </a:p>
          <a:p>
            <a:pPr marL="285750" indent="-285750">
              <a:buFontTx/>
              <a:buChar char="-"/>
            </a:pPr>
            <a:r>
              <a:rPr lang="en-US" sz="1600" dirty="0"/>
              <a:t>If a student uses a prohibited calculator, the test</a:t>
            </a:r>
          </a:p>
          <a:p>
            <a:r>
              <a:rPr lang="en-US" sz="1600" dirty="0"/>
              <a:t>will be invalidated</a:t>
            </a:r>
          </a:p>
        </p:txBody>
      </p:sp>
    </p:spTree>
    <p:extLst>
      <p:ext uri="{BB962C8B-B14F-4D97-AF65-F5344CB8AC3E}">
        <p14:creationId xmlns:p14="http://schemas.microsoft.com/office/powerpoint/2010/main" val="3037214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F374-8C3D-42D8-97FA-2ED7211B115C}"/>
              </a:ext>
            </a:extLst>
          </p:cNvPr>
          <p:cNvSpPr>
            <a:spLocks noGrp="1"/>
          </p:cNvSpPr>
          <p:nvPr>
            <p:ph type="title"/>
          </p:nvPr>
        </p:nvSpPr>
        <p:spPr/>
        <p:txBody>
          <a:bodyPr/>
          <a:lstStyle/>
          <a:p>
            <a:r>
              <a:rPr lang="en-US" dirty="0"/>
              <a:t>Access Rosters and Assign Examinees in TCM</a:t>
            </a:r>
          </a:p>
        </p:txBody>
      </p:sp>
      <p:sp>
        <p:nvSpPr>
          <p:cNvPr id="3" name="Content Placeholder 2">
            <a:extLst>
              <a:ext uri="{FF2B5EF4-FFF2-40B4-BE49-F238E27FC236}">
                <a16:creationId xmlns:a16="http://schemas.microsoft.com/office/drawing/2014/main" id="{B86AF5C8-B837-4367-9A10-21F3463D7B68}"/>
              </a:ext>
            </a:extLst>
          </p:cNvPr>
          <p:cNvSpPr>
            <a:spLocks noGrp="1"/>
          </p:cNvSpPr>
          <p:nvPr>
            <p:ph idx="1"/>
          </p:nvPr>
        </p:nvSpPr>
        <p:spPr/>
        <p:txBody>
          <a:bodyPr>
            <a:normAutofit fontScale="92500" lnSpcReduction="20000"/>
          </a:bodyPr>
          <a:lstStyle/>
          <a:p>
            <a:r>
              <a:rPr lang="en-US" dirty="0"/>
              <a:t>Select test day assignment in TCM -&gt; Examinees &amp; rosters</a:t>
            </a:r>
          </a:p>
          <a:p>
            <a:pPr lvl="1"/>
            <a:r>
              <a:rPr lang="en-US" dirty="0"/>
              <a:t>Students are displayed by delivery mode</a:t>
            </a:r>
          </a:p>
          <a:p>
            <a:r>
              <a:rPr lang="en-US" dirty="0"/>
              <a:t>Assign examinees to test rooms</a:t>
            </a:r>
          </a:p>
          <a:p>
            <a:pPr lvl="1"/>
            <a:r>
              <a:rPr lang="en-US" dirty="0"/>
              <a:t>All examinees in a test room (in a sitting) test as a group. They must receive the same verbal instructions, work on the same test, and take breaks at the same time. Assign examinees to separate test rooms accordingly. Tests will not be scored or scores will be canceled if this policy is violated.</a:t>
            </a:r>
          </a:p>
          <a:p>
            <a:pPr lvl="1"/>
            <a:endParaRPr lang="en-US" dirty="0"/>
          </a:p>
          <a:p>
            <a:r>
              <a:rPr lang="en-US" dirty="0"/>
              <a:t>To move examinees between rooms, remove from  currently assigned and assign to new room</a:t>
            </a:r>
          </a:p>
          <a:p>
            <a:endParaRPr lang="en-US" dirty="0"/>
          </a:p>
        </p:txBody>
      </p:sp>
    </p:spTree>
    <p:extLst>
      <p:ext uri="{BB962C8B-B14F-4D97-AF65-F5344CB8AC3E}">
        <p14:creationId xmlns:p14="http://schemas.microsoft.com/office/powerpoint/2010/main" val="1619585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04C7-0AA4-4EE2-849C-6A3A61C26514}"/>
              </a:ext>
            </a:extLst>
          </p:cNvPr>
          <p:cNvSpPr>
            <a:spLocks noGrp="1"/>
          </p:cNvSpPr>
          <p:nvPr>
            <p:ph type="title"/>
          </p:nvPr>
        </p:nvSpPr>
        <p:spPr/>
        <p:txBody>
          <a:bodyPr/>
          <a:lstStyle/>
          <a:p>
            <a:r>
              <a:rPr lang="en-US" dirty="0"/>
              <a:t>Examinees &amp; Rosters</a:t>
            </a:r>
          </a:p>
        </p:txBody>
      </p:sp>
      <p:pic>
        <p:nvPicPr>
          <p:cNvPr id="5" name="Content Placeholder 4">
            <a:extLst>
              <a:ext uri="{FF2B5EF4-FFF2-40B4-BE49-F238E27FC236}">
                <a16:creationId xmlns:a16="http://schemas.microsoft.com/office/drawing/2014/main" id="{BB61A551-A58F-441B-ABE2-8F17E2A2E2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87" y="2335695"/>
            <a:ext cx="9070567" cy="4373217"/>
          </a:xfrm>
        </p:spPr>
      </p:pic>
      <p:sp>
        <p:nvSpPr>
          <p:cNvPr id="6" name="Arrow: Down 5">
            <a:extLst>
              <a:ext uri="{FF2B5EF4-FFF2-40B4-BE49-F238E27FC236}">
                <a16:creationId xmlns:a16="http://schemas.microsoft.com/office/drawing/2014/main" id="{958AB87A-45ED-44DC-B1AA-6C6B82E86BF7}"/>
              </a:ext>
            </a:extLst>
          </p:cNvPr>
          <p:cNvSpPr/>
          <p:nvPr/>
        </p:nvSpPr>
        <p:spPr>
          <a:xfrm>
            <a:off x="4969565" y="3339548"/>
            <a:ext cx="238539" cy="844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52623DE-BD1C-4300-B39C-6362B433FEDC}"/>
              </a:ext>
            </a:extLst>
          </p:cNvPr>
          <p:cNvSpPr txBox="1"/>
          <p:nvPr/>
        </p:nvSpPr>
        <p:spPr>
          <a:xfrm>
            <a:off x="5304582" y="3333786"/>
            <a:ext cx="3712876" cy="646331"/>
          </a:xfrm>
          <a:prstGeom prst="rect">
            <a:avLst/>
          </a:prstGeom>
          <a:noFill/>
        </p:spPr>
        <p:txBody>
          <a:bodyPr wrap="none" rtlCol="0">
            <a:spAutoFit/>
          </a:bodyPr>
          <a:lstStyle/>
          <a:p>
            <a:r>
              <a:rPr lang="en-US" b="1" dirty="0">
                <a:solidFill>
                  <a:schemeClr val="accent1"/>
                </a:solidFill>
              </a:rPr>
              <a:t>Assign students to rooms</a:t>
            </a:r>
          </a:p>
          <a:p>
            <a:r>
              <a:rPr lang="en-US" b="1" dirty="0">
                <a:solidFill>
                  <a:schemeClr val="accent1"/>
                </a:solidFill>
              </a:rPr>
              <a:t>by using “Manage Assignment”</a:t>
            </a:r>
          </a:p>
        </p:txBody>
      </p:sp>
    </p:spTree>
    <p:extLst>
      <p:ext uri="{BB962C8B-B14F-4D97-AF65-F5344CB8AC3E}">
        <p14:creationId xmlns:p14="http://schemas.microsoft.com/office/powerpoint/2010/main" val="529998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B634-71D7-429C-A074-F9A3D2F1ACB1}"/>
              </a:ext>
            </a:extLst>
          </p:cNvPr>
          <p:cNvSpPr>
            <a:spLocks noGrp="1"/>
          </p:cNvSpPr>
          <p:nvPr>
            <p:ph type="title"/>
          </p:nvPr>
        </p:nvSpPr>
        <p:spPr/>
        <p:txBody>
          <a:bodyPr/>
          <a:lstStyle/>
          <a:p>
            <a:r>
              <a:rPr lang="en-US" dirty="0"/>
              <a:t>Rosters</a:t>
            </a:r>
          </a:p>
        </p:txBody>
      </p:sp>
      <p:pic>
        <p:nvPicPr>
          <p:cNvPr id="5" name="Content Placeholder 4">
            <a:extLst>
              <a:ext uri="{FF2B5EF4-FFF2-40B4-BE49-F238E27FC236}">
                <a16:creationId xmlns:a16="http://schemas.microsoft.com/office/drawing/2014/main" id="{A26BB5A8-89AC-4A3C-A1CC-186F41905B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48" y="2375453"/>
            <a:ext cx="8905647" cy="4293704"/>
          </a:xfrm>
        </p:spPr>
      </p:pic>
      <p:sp>
        <p:nvSpPr>
          <p:cNvPr id="6" name="Arrow: Down 5">
            <a:extLst>
              <a:ext uri="{FF2B5EF4-FFF2-40B4-BE49-F238E27FC236}">
                <a16:creationId xmlns:a16="http://schemas.microsoft.com/office/drawing/2014/main" id="{667DB357-2171-4EED-AD6B-32A4157C043A}"/>
              </a:ext>
            </a:extLst>
          </p:cNvPr>
          <p:cNvSpPr/>
          <p:nvPr/>
        </p:nvSpPr>
        <p:spPr>
          <a:xfrm>
            <a:off x="8249478" y="2236304"/>
            <a:ext cx="228600" cy="705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5CCB629-3D52-4DE3-A2CE-D5E74CCABB4E}"/>
              </a:ext>
            </a:extLst>
          </p:cNvPr>
          <p:cNvSpPr txBox="1"/>
          <p:nvPr/>
        </p:nvSpPr>
        <p:spPr>
          <a:xfrm>
            <a:off x="6058296" y="2206344"/>
            <a:ext cx="2180405" cy="646331"/>
          </a:xfrm>
          <a:prstGeom prst="rect">
            <a:avLst/>
          </a:prstGeom>
          <a:noFill/>
        </p:spPr>
        <p:txBody>
          <a:bodyPr wrap="none" rtlCol="0">
            <a:spAutoFit/>
          </a:bodyPr>
          <a:lstStyle/>
          <a:p>
            <a:r>
              <a:rPr lang="en-US" b="1" dirty="0">
                <a:solidFill>
                  <a:schemeClr val="accent1"/>
                </a:solidFill>
              </a:rPr>
              <a:t>Click here to view</a:t>
            </a:r>
          </a:p>
          <a:p>
            <a:r>
              <a:rPr lang="en-US" b="1" dirty="0">
                <a:solidFill>
                  <a:schemeClr val="accent1"/>
                </a:solidFill>
              </a:rPr>
              <a:t>Or print rosters</a:t>
            </a:r>
          </a:p>
        </p:txBody>
      </p:sp>
    </p:spTree>
    <p:extLst>
      <p:ext uri="{BB962C8B-B14F-4D97-AF65-F5344CB8AC3E}">
        <p14:creationId xmlns:p14="http://schemas.microsoft.com/office/powerpoint/2010/main" val="3264970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1AC2-3439-4BC8-B4C3-ECFF02086FF1}"/>
              </a:ext>
            </a:extLst>
          </p:cNvPr>
          <p:cNvSpPr>
            <a:spLocks noGrp="1"/>
          </p:cNvSpPr>
          <p:nvPr>
            <p:ph type="title"/>
          </p:nvPr>
        </p:nvSpPr>
        <p:spPr/>
        <p:txBody>
          <a:bodyPr/>
          <a:lstStyle/>
          <a:p>
            <a:r>
              <a:rPr lang="en-US" dirty="0"/>
              <a:t>Room Supervisor</a:t>
            </a:r>
          </a:p>
        </p:txBody>
      </p:sp>
      <p:sp>
        <p:nvSpPr>
          <p:cNvPr id="3" name="Content Placeholder 2">
            <a:extLst>
              <a:ext uri="{FF2B5EF4-FFF2-40B4-BE49-F238E27FC236}">
                <a16:creationId xmlns:a16="http://schemas.microsoft.com/office/drawing/2014/main" id="{AA26823D-53D8-4176-91C2-B8FF14212837}"/>
              </a:ext>
            </a:extLst>
          </p:cNvPr>
          <p:cNvSpPr>
            <a:spLocks noGrp="1"/>
          </p:cNvSpPr>
          <p:nvPr>
            <p:ph idx="1"/>
          </p:nvPr>
        </p:nvSpPr>
        <p:spPr>
          <a:xfrm>
            <a:off x="864382" y="2489199"/>
            <a:ext cx="7226070" cy="4269409"/>
          </a:xfrm>
        </p:spPr>
        <p:txBody>
          <a:bodyPr>
            <a:normAutofit/>
          </a:bodyPr>
          <a:lstStyle/>
          <a:p>
            <a:r>
              <a:rPr lang="en-US" b="1" dirty="0">
                <a:solidFill>
                  <a:srgbClr val="444444"/>
                </a:solidFill>
                <a:latin typeface="Century Gothic" panose="020B0502020202020204" pitchFamily="34" charset="0"/>
              </a:rPr>
              <a:t>Prepare for test day:</a:t>
            </a:r>
            <a:endParaRPr lang="en-US" dirty="0">
              <a:solidFill>
                <a:srgbClr val="444444"/>
              </a:solidFill>
              <a:latin typeface="Century Gothic" panose="020B0502020202020204" pitchFamily="34" charset="0"/>
            </a:endParaRPr>
          </a:p>
          <a:p>
            <a:pPr>
              <a:buFont typeface="Arial" panose="020B0604020202020204" pitchFamily="34" charset="0"/>
              <a:buChar char="•"/>
            </a:pPr>
            <a:r>
              <a:rPr lang="en-US" dirty="0">
                <a:solidFill>
                  <a:srgbClr val="444444"/>
                </a:solidFill>
                <a:latin typeface="Century Gothic" panose="020B0502020202020204" pitchFamily="34" charset="0"/>
              </a:rPr>
              <a:t>Accept the user invitation and create an ACT Now account.</a:t>
            </a:r>
          </a:p>
          <a:p>
            <a:pPr>
              <a:buFont typeface="Arial" panose="020B0604020202020204" pitchFamily="34" charset="0"/>
              <a:buChar char="•"/>
            </a:pPr>
            <a:r>
              <a:rPr lang="en-US" dirty="0">
                <a:solidFill>
                  <a:srgbClr val="444444"/>
                </a:solidFill>
                <a:latin typeface="Century Gothic" panose="020B0502020202020204" pitchFamily="34" charset="0"/>
              </a:rPr>
              <a:t>Assist the test coordinator, as needed.</a:t>
            </a:r>
          </a:p>
          <a:p>
            <a:pPr>
              <a:buFont typeface="Arial" panose="020B0604020202020204" pitchFamily="34" charset="0"/>
              <a:buChar char="•"/>
            </a:pPr>
            <a:r>
              <a:rPr lang="en-US" dirty="0">
                <a:solidFill>
                  <a:srgbClr val="444444"/>
                </a:solidFill>
                <a:latin typeface="Century Gothic" panose="020B0502020202020204" pitchFamily="34" charset="0"/>
              </a:rPr>
              <a:t>Attend the training and briefing sessions conducted by the test coordinator.</a:t>
            </a:r>
          </a:p>
          <a:p>
            <a:pPr>
              <a:buFont typeface="Arial" panose="020B0604020202020204" pitchFamily="34" charset="0"/>
              <a:buChar char="•"/>
            </a:pPr>
            <a:r>
              <a:rPr lang="en-US" dirty="0">
                <a:solidFill>
                  <a:srgbClr val="444444"/>
                </a:solidFill>
                <a:latin typeface="Century Gothic" panose="020B0502020202020204" pitchFamily="34" charset="0"/>
              </a:rPr>
              <a:t>Review policy modules in TCM and additional training resources on your program's ACT-hosted web page.</a:t>
            </a:r>
          </a:p>
          <a:p>
            <a:pPr>
              <a:buFont typeface="Arial" panose="020B0604020202020204" pitchFamily="34" charset="0"/>
              <a:buChar char="•"/>
            </a:pPr>
            <a:r>
              <a:rPr lang="en-US" dirty="0">
                <a:solidFill>
                  <a:srgbClr val="444444"/>
                </a:solidFill>
                <a:latin typeface="Century Gothic" panose="020B0502020202020204" pitchFamily="34" charset="0"/>
              </a:rPr>
              <a:t>Open room in TCM.</a:t>
            </a:r>
          </a:p>
          <a:p>
            <a:endParaRPr lang="en-US" dirty="0"/>
          </a:p>
        </p:txBody>
      </p:sp>
    </p:spTree>
    <p:extLst>
      <p:ext uri="{BB962C8B-B14F-4D97-AF65-F5344CB8AC3E}">
        <p14:creationId xmlns:p14="http://schemas.microsoft.com/office/powerpoint/2010/main" val="2185427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2B6F6-420F-4067-90CF-7125708C40E5}"/>
              </a:ext>
            </a:extLst>
          </p:cNvPr>
          <p:cNvSpPr>
            <a:spLocks noGrp="1"/>
          </p:cNvSpPr>
          <p:nvPr>
            <p:ph type="title"/>
          </p:nvPr>
        </p:nvSpPr>
        <p:spPr/>
        <p:txBody>
          <a:bodyPr/>
          <a:lstStyle/>
          <a:p>
            <a:r>
              <a:rPr lang="en-US" dirty="0"/>
              <a:t>Room Supervisor</a:t>
            </a:r>
          </a:p>
        </p:txBody>
      </p:sp>
      <p:sp>
        <p:nvSpPr>
          <p:cNvPr id="3" name="Content Placeholder 2">
            <a:extLst>
              <a:ext uri="{FF2B5EF4-FFF2-40B4-BE49-F238E27FC236}">
                <a16:creationId xmlns:a16="http://schemas.microsoft.com/office/drawing/2014/main" id="{600EAD96-C58D-45EF-9C3D-06BFCD370A24}"/>
              </a:ext>
            </a:extLst>
          </p:cNvPr>
          <p:cNvSpPr>
            <a:spLocks noGrp="1"/>
          </p:cNvSpPr>
          <p:nvPr>
            <p:ph idx="1"/>
          </p:nvPr>
        </p:nvSpPr>
        <p:spPr>
          <a:xfrm>
            <a:off x="864382" y="2489200"/>
            <a:ext cx="7434792" cy="4229652"/>
          </a:xfrm>
        </p:spPr>
        <p:txBody>
          <a:bodyPr>
            <a:normAutofit/>
          </a:bodyPr>
          <a:lstStyle/>
          <a:p>
            <a:r>
              <a:rPr lang="en-US" b="1" dirty="0">
                <a:solidFill>
                  <a:srgbClr val="444444"/>
                </a:solidFill>
                <a:latin typeface="Century Gothic" panose="020B0502020202020204" pitchFamily="34" charset="0"/>
              </a:rPr>
              <a:t>Check-in activities on test day:</a:t>
            </a:r>
            <a:endParaRPr lang="en-US" dirty="0">
              <a:solidFill>
                <a:srgbClr val="444444"/>
              </a:solidFill>
              <a:latin typeface="Century Gothic" panose="020B0502020202020204" pitchFamily="34" charset="0"/>
            </a:endParaRPr>
          </a:p>
          <a:p>
            <a:pPr>
              <a:buFont typeface="Arial" panose="020B0604020202020204" pitchFamily="34" charset="0"/>
              <a:buChar char="•"/>
            </a:pPr>
            <a:r>
              <a:rPr lang="en-US" dirty="0">
                <a:solidFill>
                  <a:srgbClr val="444444"/>
                </a:solidFill>
                <a:latin typeface="Century Gothic" panose="020B0502020202020204" pitchFamily="34" charset="0"/>
              </a:rPr>
              <a:t>Individually identify and admit examinees to rooms; verify IDs and mark the roster.</a:t>
            </a:r>
          </a:p>
          <a:p>
            <a:pPr>
              <a:buFont typeface="Arial" panose="020B0604020202020204" pitchFamily="34" charset="0"/>
              <a:buChar char="•"/>
            </a:pPr>
            <a:r>
              <a:rPr lang="en-US" dirty="0">
                <a:solidFill>
                  <a:srgbClr val="444444"/>
                </a:solidFill>
                <a:latin typeface="Century Gothic" panose="020B0502020202020204" pitchFamily="34" charset="0"/>
              </a:rPr>
              <a:t>Remove absent students from the room in TCM.</a:t>
            </a:r>
          </a:p>
          <a:p>
            <a:pPr>
              <a:buFont typeface="Arial" panose="020B0604020202020204" pitchFamily="34" charset="0"/>
              <a:buChar char="•"/>
            </a:pPr>
            <a:r>
              <a:rPr lang="en-US" dirty="0">
                <a:solidFill>
                  <a:srgbClr val="444444"/>
                </a:solidFill>
                <a:latin typeface="Century Gothic" panose="020B0502020202020204" pitchFamily="34" charset="0"/>
              </a:rPr>
              <a:t>Unlock student records.</a:t>
            </a:r>
          </a:p>
          <a:p>
            <a:pPr>
              <a:buFont typeface="Arial" panose="020B0604020202020204" pitchFamily="34" charset="0"/>
              <a:buChar char="•"/>
            </a:pPr>
            <a:r>
              <a:rPr lang="en-US" dirty="0">
                <a:solidFill>
                  <a:srgbClr val="444444"/>
                </a:solidFill>
                <a:latin typeface="Century Gothic" panose="020B0502020202020204" pitchFamily="34" charset="0"/>
              </a:rPr>
              <a:t>Direct examinees to seats once admitted.</a:t>
            </a:r>
          </a:p>
          <a:p>
            <a:pPr>
              <a:buFont typeface="Arial" panose="020B0604020202020204" pitchFamily="34" charset="0"/>
              <a:buChar char="•"/>
            </a:pPr>
            <a:r>
              <a:rPr lang="en-US" dirty="0">
                <a:solidFill>
                  <a:srgbClr val="444444"/>
                </a:solidFill>
                <a:latin typeface="Century Gothic" panose="020B0502020202020204" pitchFamily="34" charset="0"/>
              </a:rPr>
              <a:t>Make sure all examinees admitted to a room are assigned the same timing.</a:t>
            </a:r>
          </a:p>
          <a:p>
            <a:pPr>
              <a:buFont typeface="Arial" panose="020B0604020202020204" pitchFamily="34" charset="0"/>
              <a:buChar char="•"/>
            </a:pPr>
            <a:r>
              <a:rPr lang="en-US" dirty="0">
                <a:solidFill>
                  <a:srgbClr val="444444"/>
                </a:solidFill>
                <a:latin typeface="Century Gothic" panose="020B0502020202020204" pitchFamily="34" charset="0"/>
              </a:rPr>
              <a:t>Make sure all examinees authorized to test over multiple days are ready to begin the same test.</a:t>
            </a:r>
          </a:p>
          <a:p>
            <a:endParaRPr lang="en-US" dirty="0"/>
          </a:p>
        </p:txBody>
      </p:sp>
    </p:spTree>
    <p:extLst>
      <p:ext uri="{BB962C8B-B14F-4D97-AF65-F5344CB8AC3E}">
        <p14:creationId xmlns:p14="http://schemas.microsoft.com/office/powerpoint/2010/main" val="857746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23" y="567467"/>
            <a:ext cx="7850456" cy="1303867"/>
          </a:xfrm>
        </p:spPr>
        <p:txBody>
          <a:bodyPr>
            <a:normAutofit/>
          </a:bodyPr>
          <a:lstStyle/>
          <a:p>
            <a:r>
              <a:rPr lang="en-US" dirty="0"/>
              <a:t>Test Day –</a:t>
            </a:r>
            <a:br>
              <a:rPr lang="en-US" dirty="0"/>
            </a:br>
            <a:r>
              <a:rPr lang="en-US" dirty="0"/>
              <a:t>Room Materials</a:t>
            </a:r>
          </a:p>
        </p:txBody>
      </p:sp>
      <p:sp>
        <p:nvSpPr>
          <p:cNvPr id="3" name="Content Placeholder 2"/>
          <p:cNvSpPr>
            <a:spLocks noGrp="1"/>
          </p:cNvSpPr>
          <p:nvPr>
            <p:ph idx="1"/>
          </p:nvPr>
        </p:nvSpPr>
        <p:spPr>
          <a:xfrm>
            <a:off x="1176864" y="2490135"/>
            <a:ext cx="7331515" cy="3444997"/>
          </a:xfrm>
        </p:spPr>
        <p:txBody>
          <a:bodyPr>
            <a:normAutofit/>
          </a:bodyPr>
          <a:lstStyle/>
          <a:p>
            <a:r>
              <a:rPr lang="en-US" dirty="0"/>
              <a:t>Printed script (correct timing) </a:t>
            </a:r>
          </a:p>
          <a:p>
            <a:r>
              <a:rPr lang="en-US" b="1" i="1" dirty="0"/>
              <a:t>Roster</a:t>
            </a:r>
          </a:p>
          <a:p>
            <a:r>
              <a:rPr lang="en-US" dirty="0"/>
              <a:t>Answer documents and test booklets by room</a:t>
            </a:r>
          </a:p>
          <a:p>
            <a:pPr lvl="1"/>
            <a:r>
              <a:rPr lang="en-US" dirty="0"/>
              <a:t>Apply bar codes day of testing once students check in</a:t>
            </a:r>
          </a:p>
          <a:p>
            <a:r>
              <a:rPr lang="en-US" dirty="0"/>
              <a:t>Seating Chart (District </a:t>
            </a:r>
            <a:r>
              <a:rPr lang="en-US" dirty="0" err="1"/>
              <a:t>req’t</a:t>
            </a:r>
            <a:r>
              <a:rPr lang="en-US" dirty="0"/>
              <a:t>)</a:t>
            </a:r>
          </a:p>
          <a:p>
            <a:r>
              <a:rPr lang="en-US" dirty="0"/>
              <a:t>Room Details/Test Timings</a:t>
            </a:r>
          </a:p>
          <a:p>
            <a:r>
              <a:rPr lang="en-US" dirty="0"/>
              <a:t>Calculators</a:t>
            </a:r>
          </a:p>
          <a:p>
            <a:r>
              <a:rPr lang="en-US" dirty="0"/>
              <a:t>Pencils &amp; erasers</a:t>
            </a:r>
          </a:p>
          <a:p>
            <a:pPr marL="0" indent="0">
              <a:buNone/>
            </a:pPr>
            <a:endParaRPr lang="en-US" dirty="0"/>
          </a:p>
        </p:txBody>
      </p:sp>
      <p:pic>
        <p:nvPicPr>
          <p:cNvPr id="4" name="Picture 3"/>
          <p:cNvPicPr>
            <a:picLocks noChangeAspect="1"/>
          </p:cNvPicPr>
          <p:nvPr/>
        </p:nvPicPr>
        <p:blipFill>
          <a:blip r:embed="rId2"/>
          <a:stretch>
            <a:fillRect/>
          </a:stretch>
        </p:blipFill>
        <p:spPr>
          <a:xfrm>
            <a:off x="5029522" y="4125951"/>
            <a:ext cx="3336448" cy="1919752"/>
          </a:xfrm>
          <a:prstGeom prst="rect">
            <a:avLst/>
          </a:prstGeom>
        </p:spPr>
      </p:pic>
    </p:spTree>
    <p:extLst>
      <p:ext uri="{BB962C8B-B14F-4D97-AF65-F5344CB8AC3E}">
        <p14:creationId xmlns:p14="http://schemas.microsoft.com/office/powerpoint/2010/main" val="3640913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FCC8-DA10-4ABD-B6E4-C30F9D8AF20D}"/>
              </a:ext>
            </a:extLst>
          </p:cNvPr>
          <p:cNvSpPr>
            <a:spLocks noGrp="1"/>
          </p:cNvSpPr>
          <p:nvPr>
            <p:ph type="title"/>
          </p:nvPr>
        </p:nvSpPr>
        <p:spPr/>
        <p:txBody>
          <a:bodyPr/>
          <a:lstStyle/>
          <a:p>
            <a:r>
              <a:rPr lang="en-US" dirty="0"/>
              <a:t>Test Day Materials</a:t>
            </a:r>
          </a:p>
        </p:txBody>
      </p:sp>
      <p:pic>
        <p:nvPicPr>
          <p:cNvPr id="5" name="Content Placeholder 4">
            <a:extLst>
              <a:ext uri="{FF2B5EF4-FFF2-40B4-BE49-F238E27FC236}">
                <a16:creationId xmlns:a16="http://schemas.microsoft.com/office/drawing/2014/main" id="{B040AB34-6535-4C3D-B610-097071FEC0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223" y="2400301"/>
            <a:ext cx="3539245" cy="4358307"/>
          </a:xfrm>
        </p:spPr>
      </p:pic>
      <p:pic>
        <p:nvPicPr>
          <p:cNvPr id="7" name="Picture 6">
            <a:extLst>
              <a:ext uri="{FF2B5EF4-FFF2-40B4-BE49-F238E27FC236}">
                <a16:creationId xmlns:a16="http://schemas.microsoft.com/office/drawing/2014/main" id="{ED2719FB-5A53-491B-96AD-C46095B05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0" y="2350604"/>
            <a:ext cx="3431163" cy="4457699"/>
          </a:xfrm>
          <a:prstGeom prst="rect">
            <a:avLst/>
          </a:prstGeom>
        </p:spPr>
      </p:pic>
    </p:spTree>
    <p:extLst>
      <p:ext uri="{BB962C8B-B14F-4D97-AF65-F5344CB8AC3E}">
        <p14:creationId xmlns:p14="http://schemas.microsoft.com/office/powerpoint/2010/main" val="260193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ADFA-4A8E-4DEE-A8FD-D6B0D2D58A80}"/>
              </a:ext>
            </a:extLst>
          </p:cNvPr>
          <p:cNvSpPr>
            <a:spLocks noGrp="1"/>
          </p:cNvSpPr>
          <p:nvPr>
            <p:ph type="title"/>
          </p:nvPr>
        </p:nvSpPr>
        <p:spPr/>
        <p:txBody>
          <a:bodyPr/>
          <a:lstStyle/>
          <a:p>
            <a:r>
              <a:rPr lang="en-US" dirty="0"/>
              <a:t>Accommodations Allowed</a:t>
            </a:r>
          </a:p>
        </p:txBody>
      </p:sp>
      <p:sp>
        <p:nvSpPr>
          <p:cNvPr id="3" name="Content Placeholder 2">
            <a:extLst>
              <a:ext uri="{FF2B5EF4-FFF2-40B4-BE49-F238E27FC236}">
                <a16:creationId xmlns:a16="http://schemas.microsoft.com/office/drawing/2014/main" id="{B024E972-18D0-447E-96E4-28E20DE11E0A}"/>
              </a:ext>
            </a:extLst>
          </p:cNvPr>
          <p:cNvSpPr>
            <a:spLocks noGrp="1"/>
          </p:cNvSpPr>
          <p:nvPr>
            <p:ph idx="1"/>
          </p:nvPr>
        </p:nvSpPr>
        <p:spPr>
          <a:xfrm>
            <a:off x="864382" y="2489200"/>
            <a:ext cx="6345260" cy="4229652"/>
          </a:xfrm>
        </p:spPr>
        <p:txBody>
          <a:bodyPr>
            <a:normAutofit fontScale="92500" lnSpcReduction="20000"/>
          </a:bodyPr>
          <a:lstStyle/>
          <a:p>
            <a:r>
              <a:rPr lang="en-US" dirty="0"/>
              <a:t> ACT-authorized accommodations allow you to test under seven different timing codes: </a:t>
            </a:r>
          </a:p>
          <a:p>
            <a:pPr marL="0" indent="0">
              <a:buNone/>
            </a:pPr>
            <a:r>
              <a:rPr lang="en-US" dirty="0"/>
              <a:t>	• Standard time </a:t>
            </a:r>
          </a:p>
          <a:p>
            <a:pPr marL="0" indent="0">
              <a:buNone/>
            </a:pPr>
            <a:r>
              <a:rPr lang="en-US" dirty="0"/>
              <a:t>	• </a:t>
            </a:r>
            <a:r>
              <a:rPr lang="en-US" dirty="0">
                <a:highlight>
                  <a:srgbClr val="FFFF00"/>
                </a:highlight>
              </a:rPr>
              <a:t>Double time over multiple days </a:t>
            </a:r>
          </a:p>
          <a:p>
            <a:pPr marL="0" indent="0">
              <a:buNone/>
            </a:pPr>
            <a:r>
              <a:rPr lang="en-US" dirty="0"/>
              <a:t>	</a:t>
            </a:r>
            <a:r>
              <a:rPr lang="en-US" dirty="0">
                <a:highlight>
                  <a:srgbClr val="FFFF00"/>
                </a:highlight>
              </a:rPr>
              <a:t>• Triple time over multiple days </a:t>
            </a:r>
          </a:p>
          <a:p>
            <a:pPr marL="0" indent="0">
              <a:buNone/>
            </a:pPr>
            <a:r>
              <a:rPr lang="en-US" dirty="0"/>
              <a:t>	• Standard time over multiple days </a:t>
            </a:r>
          </a:p>
          <a:p>
            <a:pPr marL="0" indent="0">
              <a:buNone/>
            </a:pPr>
            <a:r>
              <a:rPr lang="en-US" dirty="0"/>
              <a:t>	• Breaks as needed </a:t>
            </a:r>
          </a:p>
          <a:p>
            <a:pPr marL="0" indent="0">
              <a:buNone/>
            </a:pPr>
            <a:r>
              <a:rPr lang="en-US" dirty="0"/>
              <a:t>	• </a:t>
            </a:r>
            <a:r>
              <a:rPr lang="en-US" dirty="0">
                <a:highlight>
                  <a:srgbClr val="FFFF00"/>
                </a:highlight>
              </a:rPr>
              <a:t>One and one-half time </a:t>
            </a:r>
          </a:p>
          <a:p>
            <a:pPr marL="0" indent="0">
              <a:buNone/>
            </a:pPr>
            <a:r>
              <a:rPr lang="en-US" dirty="0"/>
              <a:t>	</a:t>
            </a:r>
            <a:r>
              <a:rPr lang="en-US" dirty="0">
                <a:highlight>
                  <a:srgbClr val="FFFF00"/>
                </a:highlight>
              </a:rPr>
              <a:t>• One and one-half time over multiple days </a:t>
            </a:r>
          </a:p>
          <a:p>
            <a:pPr marL="0" indent="0">
              <a:buNone/>
            </a:pPr>
            <a:r>
              <a:rPr lang="en-US" dirty="0"/>
              <a:t>	• Standard time multiple choice, double time writing section only, single day </a:t>
            </a:r>
          </a:p>
          <a:p>
            <a:pPr marL="0" indent="0">
              <a:buNone/>
            </a:pPr>
            <a:r>
              <a:rPr lang="en-US" b="1" dirty="0"/>
              <a:t>Note:  In the NCR-only administration, all timing is defaulted to allow triple time. You must manually time the test if a different timing code is used.</a:t>
            </a:r>
          </a:p>
        </p:txBody>
      </p:sp>
    </p:spTree>
    <p:extLst>
      <p:ext uri="{BB962C8B-B14F-4D97-AF65-F5344CB8AC3E}">
        <p14:creationId xmlns:p14="http://schemas.microsoft.com/office/powerpoint/2010/main" val="2308606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Timing Options	</a:t>
            </a:r>
          </a:p>
        </p:txBody>
      </p:sp>
      <p:sp>
        <p:nvSpPr>
          <p:cNvPr id="3" name="Content Placeholder 2"/>
          <p:cNvSpPr>
            <a:spLocks noGrp="1"/>
          </p:cNvSpPr>
          <p:nvPr>
            <p:ph idx="1"/>
          </p:nvPr>
        </p:nvSpPr>
        <p:spPr/>
        <p:txBody>
          <a:bodyPr/>
          <a:lstStyle/>
          <a:p>
            <a:r>
              <a:rPr lang="en-US" dirty="0"/>
              <a:t>If using multiple days, each test must be completed in one session </a:t>
            </a:r>
          </a:p>
          <a:p>
            <a:endParaRPr lang="en-US" dirty="0"/>
          </a:p>
          <a:p>
            <a:endParaRPr lang="en-US" dirty="0"/>
          </a:p>
        </p:txBody>
      </p:sp>
      <p:sp>
        <p:nvSpPr>
          <p:cNvPr id="5" name="TextBox 4"/>
          <p:cNvSpPr txBox="1"/>
          <p:nvPr/>
        </p:nvSpPr>
        <p:spPr>
          <a:xfrm>
            <a:off x="1658681" y="4469519"/>
            <a:ext cx="6773588" cy="369332"/>
          </a:xfrm>
          <a:prstGeom prst="rect">
            <a:avLst/>
          </a:prstGeom>
          <a:noFill/>
        </p:spPr>
        <p:txBody>
          <a:bodyPr wrap="square" rtlCol="0">
            <a:spAutoFit/>
          </a:bodyPr>
          <a:lstStyle/>
          <a:p>
            <a:r>
              <a:rPr lang="en-US" dirty="0"/>
              <a:t>    </a:t>
            </a:r>
          </a:p>
        </p:txBody>
      </p:sp>
      <p:pic>
        <p:nvPicPr>
          <p:cNvPr id="8" name="Picture 7">
            <a:extLst>
              <a:ext uri="{FF2B5EF4-FFF2-40B4-BE49-F238E27FC236}">
                <a16:creationId xmlns:a16="http://schemas.microsoft.com/office/drawing/2014/main" id="{4FA69022-FB0B-43AD-A436-50E633358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91" y="3263265"/>
            <a:ext cx="6999852" cy="3236926"/>
          </a:xfrm>
          <a:prstGeom prst="rect">
            <a:avLst/>
          </a:prstGeom>
        </p:spPr>
      </p:pic>
      <p:sp>
        <p:nvSpPr>
          <p:cNvPr id="10" name="Rectangle 9">
            <a:extLst>
              <a:ext uri="{FF2B5EF4-FFF2-40B4-BE49-F238E27FC236}">
                <a16:creationId xmlns:a16="http://schemas.microsoft.com/office/drawing/2014/main" id="{E5E35EA9-BE43-4FD3-924E-00F7455782BC}"/>
              </a:ext>
            </a:extLst>
          </p:cNvPr>
          <p:cNvSpPr/>
          <p:nvPr/>
        </p:nvSpPr>
        <p:spPr>
          <a:xfrm>
            <a:off x="6341165" y="4025348"/>
            <a:ext cx="1144154" cy="236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215/3.5</a:t>
            </a:r>
          </a:p>
        </p:txBody>
      </p:sp>
      <p:sp>
        <p:nvSpPr>
          <p:cNvPr id="11" name="TextBox 10">
            <a:extLst>
              <a:ext uri="{FF2B5EF4-FFF2-40B4-BE49-F238E27FC236}">
                <a16:creationId xmlns:a16="http://schemas.microsoft.com/office/drawing/2014/main" id="{D42C6706-A42B-44D4-9BB8-CA1B6C2AEA6D}"/>
              </a:ext>
            </a:extLst>
          </p:cNvPr>
          <p:cNvSpPr txBox="1"/>
          <p:nvPr/>
        </p:nvSpPr>
        <p:spPr>
          <a:xfrm>
            <a:off x="2237196" y="3805487"/>
            <a:ext cx="3828292" cy="276999"/>
          </a:xfrm>
          <a:prstGeom prst="rect">
            <a:avLst/>
          </a:prstGeom>
          <a:noFill/>
        </p:spPr>
        <p:txBody>
          <a:bodyPr wrap="none" rtlCol="0">
            <a:spAutoFit/>
          </a:bodyPr>
          <a:lstStyle/>
          <a:p>
            <a:r>
              <a:rPr lang="en-US" sz="1200" b="1" u="sng" dirty="0"/>
              <a:t>English                     Math                      Reading      </a:t>
            </a:r>
          </a:p>
        </p:txBody>
      </p:sp>
      <p:sp>
        <p:nvSpPr>
          <p:cNvPr id="12" name="TextBox 11">
            <a:extLst>
              <a:ext uri="{FF2B5EF4-FFF2-40B4-BE49-F238E27FC236}">
                <a16:creationId xmlns:a16="http://schemas.microsoft.com/office/drawing/2014/main" id="{2B785D2D-E735-44AB-9375-5AA4FE37AFA0}"/>
              </a:ext>
            </a:extLst>
          </p:cNvPr>
          <p:cNvSpPr txBox="1"/>
          <p:nvPr/>
        </p:nvSpPr>
        <p:spPr>
          <a:xfrm>
            <a:off x="6530009" y="5650468"/>
            <a:ext cx="990977" cy="369332"/>
          </a:xfrm>
          <a:prstGeom prst="rect">
            <a:avLst/>
          </a:prstGeom>
          <a:noFill/>
        </p:spPr>
        <p:txBody>
          <a:bodyPr wrap="none" rtlCol="0">
            <a:spAutoFit/>
          </a:bodyPr>
          <a:lstStyle/>
          <a:p>
            <a:r>
              <a:rPr lang="en-US" dirty="0">
                <a:solidFill>
                  <a:schemeClr val="bg1"/>
                </a:solidFill>
              </a:rPr>
              <a:t>280/4.6</a:t>
            </a:r>
          </a:p>
        </p:txBody>
      </p:sp>
      <p:sp>
        <p:nvSpPr>
          <p:cNvPr id="13" name="TextBox 12">
            <a:extLst>
              <a:ext uri="{FF2B5EF4-FFF2-40B4-BE49-F238E27FC236}">
                <a16:creationId xmlns:a16="http://schemas.microsoft.com/office/drawing/2014/main" id="{7DC6786F-8DE6-4970-9A34-848F0D42B9A6}"/>
              </a:ext>
            </a:extLst>
          </p:cNvPr>
          <p:cNvSpPr txBox="1"/>
          <p:nvPr/>
        </p:nvSpPr>
        <p:spPr>
          <a:xfrm>
            <a:off x="6619459" y="6045105"/>
            <a:ext cx="865859" cy="369332"/>
          </a:xfrm>
          <a:prstGeom prst="rect">
            <a:avLst/>
          </a:prstGeom>
          <a:noFill/>
        </p:spPr>
        <p:txBody>
          <a:bodyPr wrap="square" rtlCol="0">
            <a:spAutoFit/>
          </a:bodyPr>
          <a:lstStyle/>
          <a:p>
            <a:r>
              <a:rPr lang="en-US" dirty="0">
                <a:solidFill>
                  <a:schemeClr val="bg1"/>
                </a:solidFill>
              </a:rPr>
              <a:t>420/7</a:t>
            </a:r>
          </a:p>
        </p:txBody>
      </p:sp>
    </p:spTree>
    <p:extLst>
      <p:ext uri="{BB962C8B-B14F-4D97-AF65-F5344CB8AC3E}">
        <p14:creationId xmlns:p14="http://schemas.microsoft.com/office/powerpoint/2010/main" val="52806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Timing Options</a:t>
            </a:r>
          </a:p>
        </p:txBody>
      </p:sp>
      <p:sp>
        <p:nvSpPr>
          <p:cNvPr id="3" name="Content Placeholder 2"/>
          <p:cNvSpPr>
            <a:spLocks noGrp="1"/>
          </p:cNvSpPr>
          <p:nvPr>
            <p:ph idx="1"/>
          </p:nvPr>
        </p:nvSpPr>
        <p:spPr/>
        <p:txBody>
          <a:bodyPr>
            <a:normAutofit/>
          </a:bodyPr>
          <a:lstStyle/>
          <a:p>
            <a:r>
              <a:rPr lang="en-US" dirty="0"/>
              <a:t>Time-and-a-half, single session</a:t>
            </a:r>
          </a:p>
          <a:p>
            <a:r>
              <a:rPr lang="en-US" dirty="0"/>
              <a:t>Time-and-a-half, double or triple time, over multiple days</a:t>
            </a:r>
          </a:p>
          <a:p>
            <a:pPr lvl="1"/>
            <a:r>
              <a:rPr lang="en-US" dirty="0"/>
              <a:t>Session must be completed in same day (cannot split a session)</a:t>
            </a:r>
          </a:p>
          <a:p>
            <a:pPr lvl="1"/>
            <a:endParaRPr lang="en-US" dirty="0"/>
          </a:p>
          <a:p>
            <a:pPr marL="59436" indent="0">
              <a:buNone/>
            </a:pPr>
            <a:r>
              <a:rPr lang="en-US" dirty="0"/>
              <a:t>No Double/triple time, single day allowance.  If a student has a double time, multiple day timing must be used.</a:t>
            </a:r>
          </a:p>
        </p:txBody>
      </p:sp>
    </p:spTree>
    <p:extLst>
      <p:ext uri="{BB962C8B-B14F-4D97-AF65-F5344CB8AC3E}">
        <p14:creationId xmlns:p14="http://schemas.microsoft.com/office/powerpoint/2010/main" val="345159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 Guidelines</a:t>
            </a:r>
          </a:p>
        </p:txBody>
      </p:sp>
      <p:sp>
        <p:nvSpPr>
          <p:cNvPr id="3" name="Content Placeholder 2"/>
          <p:cNvSpPr>
            <a:spLocks noGrp="1"/>
          </p:cNvSpPr>
          <p:nvPr>
            <p:ph idx="1"/>
          </p:nvPr>
        </p:nvSpPr>
        <p:spPr>
          <a:xfrm>
            <a:off x="1176866" y="2490135"/>
            <a:ext cx="7498783" cy="3891000"/>
          </a:xfrm>
        </p:spPr>
        <p:txBody>
          <a:bodyPr>
            <a:normAutofit/>
          </a:bodyPr>
          <a:lstStyle/>
          <a:p>
            <a:r>
              <a:rPr lang="en-US" dirty="0">
                <a:solidFill>
                  <a:schemeClr val="tx1"/>
                </a:solidFill>
              </a:rPr>
              <a:t>Timing options – if not followed, complete Irregularity Report in TCM</a:t>
            </a:r>
          </a:p>
          <a:p>
            <a:r>
              <a:rPr lang="en-US" dirty="0">
                <a:solidFill>
                  <a:schemeClr val="tx1"/>
                </a:solidFill>
              </a:rPr>
              <a:t>Tests can be given in a Time-and-a-Half, Single Session/Multi Day, Double Time, Multi Day, or Triple Time, Multi Day</a:t>
            </a:r>
          </a:p>
          <a:p>
            <a:r>
              <a:rPr lang="en-US" dirty="0">
                <a:solidFill>
                  <a:schemeClr val="tx1"/>
                </a:solidFill>
              </a:rPr>
              <a:t>Whatever timing is chosen MUST be used for each subtest (cannot mix and match timings)</a:t>
            </a:r>
          </a:p>
          <a:p>
            <a:r>
              <a:rPr lang="en-US" dirty="0">
                <a:solidFill>
                  <a:schemeClr val="tx1"/>
                </a:solidFill>
              </a:rPr>
              <a:t>Students </a:t>
            </a:r>
            <a:r>
              <a:rPr lang="en-US" b="1" dirty="0">
                <a:solidFill>
                  <a:schemeClr val="tx1"/>
                </a:solidFill>
              </a:rPr>
              <a:t>must</a:t>
            </a:r>
            <a:r>
              <a:rPr lang="en-US" dirty="0">
                <a:solidFill>
                  <a:schemeClr val="tx1"/>
                </a:solidFill>
              </a:rPr>
              <a:t> take the tests in order </a:t>
            </a:r>
          </a:p>
          <a:p>
            <a:pPr lvl="1"/>
            <a:r>
              <a:rPr lang="en-US" dirty="0">
                <a:solidFill>
                  <a:schemeClr val="tx1"/>
                </a:solidFill>
              </a:rPr>
              <a:t>(English, Math, Reading, Science)</a:t>
            </a:r>
          </a:p>
          <a:p>
            <a:r>
              <a:rPr lang="en-US" i="1" dirty="0">
                <a:solidFill>
                  <a:schemeClr val="tx1"/>
                </a:solidFill>
              </a:rPr>
              <a:t>Schools MAY opt to not give the Science subtest (not used for a concordant score calculation)</a:t>
            </a:r>
          </a:p>
          <a:p>
            <a:r>
              <a:rPr lang="en-US" dirty="0">
                <a:solidFill>
                  <a:schemeClr val="tx1"/>
                </a:solidFill>
              </a:rPr>
              <a:t>Lunch can be scheduled between tests</a:t>
            </a:r>
          </a:p>
          <a:p>
            <a:endParaRPr lang="en-US" i="1" dirty="0">
              <a:solidFill>
                <a:schemeClr val="tx1"/>
              </a:solidFill>
            </a:endParaRPr>
          </a:p>
          <a:p>
            <a:endParaRPr lang="en-US" dirty="0">
              <a:solidFill>
                <a:srgbClr val="FF0000"/>
              </a:solidFill>
            </a:endParaRPr>
          </a:p>
        </p:txBody>
      </p:sp>
    </p:spTree>
    <p:extLst>
      <p:ext uri="{BB962C8B-B14F-4D97-AF65-F5344CB8AC3E}">
        <p14:creationId xmlns:p14="http://schemas.microsoft.com/office/powerpoint/2010/main" val="2243286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2476-232F-43A9-B33A-388D4C5909F2}"/>
              </a:ext>
            </a:extLst>
          </p:cNvPr>
          <p:cNvSpPr>
            <a:spLocks noGrp="1"/>
          </p:cNvSpPr>
          <p:nvPr>
            <p:ph type="title"/>
          </p:nvPr>
        </p:nvSpPr>
        <p:spPr/>
        <p:txBody>
          <a:bodyPr/>
          <a:lstStyle/>
          <a:p>
            <a:r>
              <a:rPr lang="en-US" dirty="0"/>
              <a:t>Room Supervisor</a:t>
            </a:r>
          </a:p>
        </p:txBody>
      </p:sp>
      <p:sp>
        <p:nvSpPr>
          <p:cNvPr id="3" name="Content Placeholder 2">
            <a:extLst>
              <a:ext uri="{FF2B5EF4-FFF2-40B4-BE49-F238E27FC236}">
                <a16:creationId xmlns:a16="http://schemas.microsoft.com/office/drawing/2014/main" id="{50C8132E-0B00-48A0-B1B5-56D41EAFBB40}"/>
              </a:ext>
            </a:extLst>
          </p:cNvPr>
          <p:cNvSpPr>
            <a:spLocks noGrp="1"/>
          </p:cNvSpPr>
          <p:nvPr>
            <p:ph idx="1"/>
          </p:nvPr>
        </p:nvSpPr>
        <p:spPr>
          <a:xfrm>
            <a:off x="646043" y="2256183"/>
            <a:ext cx="7364895" cy="4601817"/>
          </a:xfrm>
        </p:spPr>
        <p:txBody>
          <a:bodyPr>
            <a:normAutofit fontScale="92500" lnSpcReduction="20000"/>
          </a:bodyPr>
          <a:lstStyle/>
          <a:p>
            <a:r>
              <a:rPr lang="en-US" b="1" dirty="0">
                <a:solidFill>
                  <a:srgbClr val="444444"/>
                </a:solidFill>
                <a:latin typeface="Century Gothic" panose="020B0502020202020204" pitchFamily="34" charset="0"/>
              </a:rPr>
              <a:t>Administer the test:</a:t>
            </a:r>
            <a:endParaRPr lang="en-US" dirty="0">
              <a:solidFill>
                <a:srgbClr val="444444"/>
              </a:solidFill>
              <a:latin typeface="Century Gothic" panose="020B0502020202020204" pitchFamily="34" charset="0"/>
            </a:endParaRPr>
          </a:p>
          <a:p>
            <a:pPr>
              <a:buFont typeface="Arial" panose="020B0604020202020204" pitchFamily="34" charset="0"/>
              <a:buChar char="•"/>
            </a:pPr>
            <a:r>
              <a:rPr lang="en-US" dirty="0">
                <a:solidFill>
                  <a:srgbClr val="444444"/>
                </a:solidFill>
                <a:latin typeface="Century Gothic" panose="020B0502020202020204" pitchFamily="34" charset="0"/>
              </a:rPr>
              <a:t>Take responsibility for a test room and provide an environment conducive to testing.</a:t>
            </a:r>
          </a:p>
          <a:p>
            <a:pPr>
              <a:buFont typeface="Arial" panose="020B0604020202020204" pitchFamily="34" charset="0"/>
              <a:buChar char="•"/>
            </a:pPr>
            <a:r>
              <a:rPr lang="en-US" dirty="0">
                <a:solidFill>
                  <a:srgbClr val="444444"/>
                </a:solidFill>
                <a:latin typeface="Century Gothic" panose="020B0502020202020204" pitchFamily="34" charset="0"/>
              </a:rPr>
              <a:t>Read verbal instructions on task cards verbatim to examinees.</a:t>
            </a:r>
          </a:p>
          <a:p>
            <a:pPr>
              <a:buFont typeface="Arial" panose="020B0604020202020204" pitchFamily="34" charset="0"/>
              <a:buChar char="•"/>
            </a:pPr>
            <a:r>
              <a:rPr lang="en-US" dirty="0">
                <a:solidFill>
                  <a:srgbClr val="444444"/>
                </a:solidFill>
                <a:latin typeface="Century Gothic" panose="020B0502020202020204" pitchFamily="34" charset="0"/>
              </a:rPr>
              <a:t>Monitor the TCM timer.</a:t>
            </a:r>
          </a:p>
          <a:p>
            <a:pPr>
              <a:buFont typeface="Arial" panose="020B0604020202020204" pitchFamily="34" charset="0"/>
              <a:buChar char="•"/>
            </a:pPr>
            <a:r>
              <a:rPr lang="en-US" dirty="0">
                <a:solidFill>
                  <a:srgbClr val="444444"/>
                </a:solidFill>
                <a:latin typeface="Century Gothic" panose="020B0502020202020204" pitchFamily="34" charset="0"/>
              </a:rPr>
              <a:t>Monitor assigned test room in TCM.</a:t>
            </a:r>
          </a:p>
          <a:p>
            <a:pPr>
              <a:buFont typeface="Arial" panose="020B0604020202020204" pitchFamily="34" charset="0"/>
              <a:buChar char="•"/>
            </a:pPr>
            <a:r>
              <a:rPr lang="en-US" dirty="0">
                <a:solidFill>
                  <a:srgbClr val="444444"/>
                </a:solidFill>
                <a:latin typeface="Century Gothic" panose="020B0502020202020204" pitchFamily="34" charset="0"/>
              </a:rPr>
              <a:t>Unlock the student records in TCM.</a:t>
            </a:r>
          </a:p>
          <a:p>
            <a:pPr>
              <a:buFont typeface="Arial" panose="020B0604020202020204" pitchFamily="34" charset="0"/>
              <a:buChar char="•"/>
            </a:pPr>
            <a:r>
              <a:rPr lang="en-US" dirty="0">
                <a:solidFill>
                  <a:srgbClr val="444444"/>
                </a:solidFill>
                <a:latin typeface="Century Gothic" panose="020B0502020202020204" pitchFamily="34" charset="0"/>
              </a:rPr>
              <a:t>For one and one-half time testing, use the TCM timer to ensure the exact time is allowed for each test.</a:t>
            </a:r>
          </a:p>
          <a:p>
            <a:pPr>
              <a:buFont typeface="Arial" panose="020B0604020202020204" pitchFamily="34" charset="0"/>
              <a:buChar char="•"/>
            </a:pPr>
            <a:r>
              <a:rPr lang="en-US" dirty="0">
                <a:solidFill>
                  <a:srgbClr val="444444"/>
                </a:solidFill>
                <a:latin typeface="Century Gothic" panose="020B0502020202020204" pitchFamily="34" charset="0"/>
              </a:rPr>
              <a:t>Lock each student in TCM if testing over multiple days. Note: Students should NOT be marked complete in TCM if the student will continue testing on a subsequent day. Rooms in TCM should not be closed if students are testing on multiple days.</a:t>
            </a:r>
          </a:p>
          <a:p>
            <a:pPr>
              <a:buFont typeface="Arial" panose="020B0604020202020204" pitchFamily="34" charset="0"/>
              <a:buChar char="•"/>
            </a:pPr>
            <a:r>
              <a:rPr lang="en-US" dirty="0">
                <a:solidFill>
                  <a:srgbClr val="444444"/>
                </a:solidFill>
                <a:latin typeface="Century Gothic" panose="020B0502020202020204" pitchFamily="34" charset="0"/>
              </a:rPr>
              <a:t>Close room and resolve any alerts before marking the task as done.</a:t>
            </a:r>
          </a:p>
          <a:p>
            <a:endParaRPr lang="en-US" dirty="0"/>
          </a:p>
        </p:txBody>
      </p:sp>
    </p:spTree>
    <p:extLst>
      <p:ext uri="{BB962C8B-B14F-4D97-AF65-F5344CB8AC3E}">
        <p14:creationId xmlns:p14="http://schemas.microsoft.com/office/powerpoint/2010/main" val="1134720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 Attendance</a:t>
            </a:r>
          </a:p>
        </p:txBody>
      </p:sp>
      <p:sp>
        <p:nvSpPr>
          <p:cNvPr id="3" name="Content Placeholder 2"/>
          <p:cNvSpPr>
            <a:spLocks noGrp="1"/>
          </p:cNvSpPr>
          <p:nvPr>
            <p:ph idx="1"/>
          </p:nvPr>
        </p:nvSpPr>
        <p:spPr/>
        <p:txBody>
          <a:bodyPr/>
          <a:lstStyle/>
          <a:p>
            <a:pPr marL="0" indent="0">
              <a:buNone/>
            </a:pPr>
            <a:endParaRPr lang="en-US" b="1" u="sng" dirty="0"/>
          </a:p>
          <a:p>
            <a:r>
              <a:rPr lang="en-US" dirty="0"/>
              <a:t>Staff MUST </a:t>
            </a:r>
            <a:r>
              <a:rPr lang="en-US" b="1" u="sng" dirty="0"/>
              <a:t>initial</a:t>
            </a:r>
            <a:r>
              <a:rPr lang="en-US" dirty="0"/>
              <a:t> that they have verified student’s identity </a:t>
            </a:r>
          </a:p>
          <a:p>
            <a:r>
              <a:rPr lang="en-US" dirty="0"/>
              <a:t>List students “Actually Testing” in the room</a:t>
            </a:r>
          </a:p>
          <a:p>
            <a:r>
              <a:rPr lang="en-US" dirty="0"/>
              <a:t>List serial numbers of the test booklet(s) “Actually Used”</a:t>
            </a:r>
          </a:p>
          <a:p>
            <a:r>
              <a:rPr lang="en-US" dirty="0"/>
              <a:t>This is per ACT’s policy listed on their website</a:t>
            </a:r>
          </a:p>
        </p:txBody>
      </p:sp>
    </p:spTree>
    <p:extLst>
      <p:ext uri="{BB962C8B-B14F-4D97-AF65-F5344CB8AC3E}">
        <p14:creationId xmlns:p14="http://schemas.microsoft.com/office/powerpoint/2010/main" val="2274793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Handling Materials</a:t>
            </a:r>
          </a:p>
        </p:txBody>
      </p:sp>
      <p:sp>
        <p:nvSpPr>
          <p:cNvPr id="3" name="Content Placeholder 2"/>
          <p:cNvSpPr>
            <a:spLocks noGrp="1"/>
          </p:cNvSpPr>
          <p:nvPr>
            <p:ph idx="1"/>
          </p:nvPr>
        </p:nvSpPr>
        <p:spPr/>
        <p:txBody>
          <a:bodyPr>
            <a:normAutofit/>
          </a:bodyPr>
          <a:lstStyle/>
          <a:p>
            <a:r>
              <a:rPr lang="en-US" dirty="0"/>
              <a:t>Room supervisors will pick up materials from SAC</a:t>
            </a:r>
          </a:p>
          <a:p>
            <a:r>
              <a:rPr lang="en-US" dirty="0"/>
              <a:t>To ensure security of test materials, distribute to examinees ONLY when directed to do so in the instructions, not before</a:t>
            </a:r>
          </a:p>
          <a:p>
            <a:r>
              <a:rPr lang="en-US" dirty="0"/>
              <a:t>Be sure each examinee receives the answer document with his or her name on the barcode label or the student code gridded in Block U (another way to verify attendance)</a:t>
            </a:r>
          </a:p>
          <a:p>
            <a:r>
              <a:rPr lang="en-US" dirty="0"/>
              <a:t>Personally hand one test booklet individually to each examinee in sequential serial number order</a:t>
            </a:r>
          </a:p>
          <a:p>
            <a:pPr marL="402336" lvl="1" indent="0">
              <a:buNone/>
            </a:pPr>
            <a:endParaRPr lang="en-US" dirty="0"/>
          </a:p>
        </p:txBody>
      </p:sp>
    </p:spTree>
    <p:extLst>
      <p:ext uri="{BB962C8B-B14F-4D97-AF65-F5344CB8AC3E}">
        <p14:creationId xmlns:p14="http://schemas.microsoft.com/office/powerpoint/2010/main" val="3925306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6D3175-D7C6-4EAF-87B1-4CCFC0076B3B}"/>
              </a:ext>
            </a:extLst>
          </p:cNvPr>
          <p:cNvSpPr>
            <a:spLocks noGrp="1"/>
          </p:cNvSpPr>
          <p:nvPr>
            <p:ph type="title"/>
          </p:nvPr>
        </p:nvSpPr>
        <p:spPr>
          <a:xfrm>
            <a:off x="1172633" y="463310"/>
            <a:ext cx="6798734" cy="1303867"/>
          </a:xfrm>
        </p:spPr>
        <p:txBody>
          <a:bodyPr/>
          <a:lstStyle/>
          <a:p>
            <a:r>
              <a:rPr lang="en-US" dirty="0"/>
              <a:t>Test Day – Seating Diagram</a:t>
            </a:r>
          </a:p>
        </p:txBody>
      </p:sp>
      <p:pic>
        <p:nvPicPr>
          <p:cNvPr id="7" name="Picture 6">
            <a:extLst>
              <a:ext uri="{FF2B5EF4-FFF2-40B4-BE49-F238E27FC236}">
                <a16:creationId xmlns:a16="http://schemas.microsoft.com/office/drawing/2014/main" id="{21BC1663-C8C6-43A3-AEDD-0CFF7BAF0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246" y="1669774"/>
            <a:ext cx="4078794" cy="5188226"/>
          </a:xfrm>
          <a:prstGeom prst="rect">
            <a:avLst/>
          </a:prstGeom>
        </p:spPr>
      </p:pic>
    </p:spTree>
    <p:extLst>
      <p:ext uri="{BB962C8B-B14F-4D97-AF65-F5344CB8AC3E}">
        <p14:creationId xmlns:p14="http://schemas.microsoft.com/office/powerpoint/2010/main" val="3102364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F8E0-575E-4497-A46B-45FF2750A788}"/>
              </a:ext>
            </a:extLst>
          </p:cNvPr>
          <p:cNvSpPr>
            <a:spLocks noGrp="1"/>
          </p:cNvSpPr>
          <p:nvPr>
            <p:ph type="title"/>
          </p:nvPr>
        </p:nvSpPr>
        <p:spPr/>
        <p:txBody>
          <a:bodyPr/>
          <a:lstStyle/>
          <a:p>
            <a:r>
              <a:rPr lang="en-US" dirty="0"/>
              <a:t>Room Supervisor</a:t>
            </a:r>
          </a:p>
        </p:txBody>
      </p:sp>
      <p:sp>
        <p:nvSpPr>
          <p:cNvPr id="3" name="Content Placeholder 2">
            <a:extLst>
              <a:ext uri="{FF2B5EF4-FFF2-40B4-BE49-F238E27FC236}">
                <a16:creationId xmlns:a16="http://schemas.microsoft.com/office/drawing/2014/main" id="{E6CEF373-4998-40E8-B739-2EADE2E2E8E7}"/>
              </a:ext>
            </a:extLst>
          </p:cNvPr>
          <p:cNvSpPr>
            <a:spLocks noGrp="1"/>
          </p:cNvSpPr>
          <p:nvPr>
            <p:ph idx="1"/>
          </p:nvPr>
        </p:nvSpPr>
        <p:spPr>
          <a:xfrm>
            <a:off x="864382" y="2489200"/>
            <a:ext cx="7593818" cy="4259470"/>
          </a:xfrm>
        </p:spPr>
        <p:txBody>
          <a:bodyPr>
            <a:normAutofit/>
          </a:bodyPr>
          <a:lstStyle/>
          <a:p>
            <a:r>
              <a:rPr lang="en-US" b="1" dirty="0">
                <a:solidFill>
                  <a:srgbClr val="444444"/>
                </a:solidFill>
                <a:latin typeface="Century Gothic" panose="020B0502020202020204" pitchFamily="34" charset="0"/>
              </a:rPr>
              <a:t>Maintain security:</a:t>
            </a:r>
            <a:endParaRPr lang="en-US" dirty="0">
              <a:solidFill>
                <a:srgbClr val="444444"/>
              </a:solidFill>
              <a:latin typeface="Century Gothic" panose="020B0502020202020204" pitchFamily="34" charset="0"/>
            </a:endParaRPr>
          </a:p>
          <a:p>
            <a:pPr>
              <a:buFont typeface="Arial" panose="020B0604020202020204" pitchFamily="34" charset="0"/>
              <a:buChar char="•"/>
            </a:pPr>
            <a:r>
              <a:rPr lang="en-US" dirty="0">
                <a:solidFill>
                  <a:srgbClr val="444444"/>
                </a:solidFill>
                <a:latin typeface="Century Gothic" panose="020B0502020202020204" pitchFamily="34" charset="0"/>
              </a:rPr>
              <a:t>Keep test materials secure during testing and breaks.</a:t>
            </a:r>
          </a:p>
          <a:p>
            <a:pPr>
              <a:buFont typeface="Arial" panose="020B0604020202020204" pitchFamily="34" charset="0"/>
              <a:buChar char="•"/>
            </a:pPr>
            <a:r>
              <a:rPr lang="en-US" dirty="0">
                <a:solidFill>
                  <a:srgbClr val="444444"/>
                </a:solidFill>
                <a:latin typeface="Century Gothic" panose="020B0502020202020204" pitchFamily="34" charset="0"/>
              </a:rPr>
              <a:t>Monitor for prohibited behavior during testing and breaks.</a:t>
            </a:r>
          </a:p>
          <a:p>
            <a:pPr>
              <a:buFont typeface="Arial" panose="020B0604020202020204" pitchFamily="34" charset="0"/>
              <a:buChar char="•"/>
            </a:pPr>
            <a:r>
              <a:rPr lang="en-US" dirty="0">
                <a:solidFill>
                  <a:srgbClr val="444444"/>
                </a:solidFill>
                <a:latin typeface="Century Gothic" panose="020B0502020202020204" pitchFamily="34" charset="0"/>
              </a:rPr>
              <a:t>Submit irregularities in TCM.</a:t>
            </a:r>
          </a:p>
          <a:p>
            <a:pPr>
              <a:buFont typeface="Arial" panose="020B0604020202020204" pitchFamily="34" charset="0"/>
              <a:buChar char="•"/>
            </a:pPr>
            <a:r>
              <a:rPr lang="en-US" dirty="0">
                <a:solidFill>
                  <a:srgbClr val="444444"/>
                </a:solidFill>
                <a:latin typeface="Century Gothic" panose="020B0502020202020204" pitchFamily="34" charset="0"/>
              </a:rPr>
              <a:t>Collect and account for all test materials before dismissing examinees.</a:t>
            </a:r>
          </a:p>
          <a:p>
            <a:r>
              <a:rPr lang="en-US" b="1" dirty="0">
                <a:solidFill>
                  <a:srgbClr val="444444"/>
                </a:solidFill>
                <a:latin typeface="Century Gothic" panose="020B0502020202020204" pitchFamily="34" charset="0"/>
              </a:rPr>
              <a:t>Ensure complete documentation:</a:t>
            </a:r>
            <a:endParaRPr lang="en-US" dirty="0">
              <a:solidFill>
                <a:srgbClr val="444444"/>
              </a:solidFill>
              <a:latin typeface="Century Gothic" panose="020B0502020202020204" pitchFamily="34" charset="0"/>
            </a:endParaRPr>
          </a:p>
          <a:p>
            <a:pPr>
              <a:buFont typeface="Arial" panose="020B0604020202020204" pitchFamily="34" charset="0"/>
              <a:buChar char="•"/>
            </a:pPr>
            <a:r>
              <a:rPr lang="en-US" dirty="0">
                <a:solidFill>
                  <a:srgbClr val="444444"/>
                </a:solidFill>
                <a:latin typeface="Century Gothic" panose="020B0502020202020204" pitchFamily="34" charset="0"/>
              </a:rPr>
              <a:t>Complete all information in TCM, following the task cards.</a:t>
            </a:r>
          </a:p>
          <a:p>
            <a:pPr>
              <a:buFont typeface="Arial" panose="020B0604020202020204" pitchFamily="34" charset="0"/>
              <a:buChar char="•"/>
            </a:pPr>
            <a:r>
              <a:rPr lang="en-US" dirty="0">
                <a:solidFill>
                  <a:srgbClr val="444444"/>
                </a:solidFill>
                <a:latin typeface="Century Gothic" panose="020B0502020202020204" pitchFamily="34" charset="0"/>
              </a:rPr>
              <a:t>Document irregularities in TCM and, as required, void examinees' tests.</a:t>
            </a:r>
          </a:p>
          <a:p>
            <a:pPr>
              <a:buFont typeface="Arial" panose="020B0604020202020204" pitchFamily="34" charset="0"/>
              <a:buChar char="•"/>
            </a:pPr>
            <a:r>
              <a:rPr lang="en-US" dirty="0">
                <a:solidFill>
                  <a:srgbClr val="444444"/>
                </a:solidFill>
                <a:latin typeface="Century Gothic" panose="020B0502020202020204" pitchFamily="34" charset="0"/>
              </a:rPr>
              <a:t>Return all test materials to the test coordinator after testing.</a:t>
            </a:r>
          </a:p>
          <a:p>
            <a:endParaRPr lang="en-US" dirty="0"/>
          </a:p>
        </p:txBody>
      </p:sp>
    </p:spTree>
    <p:extLst>
      <p:ext uri="{BB962C8B-B14F-4D97-AF65-F5344CB8AC3E}">
        <p14:creationId xmlns:p14="http://schemas.microsoft.com/office/powerpoint/2010/main" val="850898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 </a:t>
            </a:r>
            <a:br>
              <a:rPr lang="en-US" dirty="0"/>
            </a:br>
            <a:r>
              <a:rPr lang="en-US" dirty="0"/>
              <a:t>Handling Materials</a:t>
            </a:r>
          </a:p>
        </p:txBody>
      </p:sp>
      <p:sp>
        <p:nvSpPr>
          <p:cNvPr id="3" name="Content Placeholder 2"/>
          <p:cNvSpPr>
            <a:spLocks noGrp="1"/>
          </p:cNvSpPr>
          <p:nvPr>
            <p:ph idx="1"/>
          </p:nvPr>
        </p:nvSpPr>
        <p:spPr/>
        <p:txBody>
          <a:bodyPr/>
          <a:lstStyle/>
          <a:p>
            <a:r>
              <a:rPr lang="en-US" dirty="0"/>
              <a:t>After Testing, room supervisors must:</a:t>
            </a:r>
          </a:p>
          <a:p>
            <a:endParaRPr lang="en-US" dirty="0"/>
          </a:p>
        </p:txBody>
      </p:sp>
      <p:pic>
        <p:nvPicPr>
          <p:cNvPr id="4" name="Picture 3"/>
          <p:cNvPicPr>
            <a:picLocks noChangeAspect="1"/>
          </p:cNvPicPr>
          <p:nvPr/>
        </p:nvPicPr>
        <p:blipFill>
          <a:blip r:embed="rId2"/>
          <a:stretch>
            <a:fillRect/>
          </a:stretch>
        </p:blipFill>
        <p:spPr>
          <a:xfrm>
            <a:off x="630919" y="2991678"/>
            <a:ext cx="7769386" cy="2534479"/>
          </a:xfrm>
          <a:prstGeom prst="rect">
            <a:avLst/>
          </a:prstGeom>
        </p:spPr>
      </p:pic>
      <p:sp>
        <p:nvSpPr>
          <p:cNvPr id="5" name="TextBox 4">
            <a:extLst>
              <a:ext uri="{FF2B5EF4-FFF2-40B4-BE49-F238E27FC236}">
                <a16:creationId xmlns:a16="http://schemas.microsoft.com/office/drawing/2014/main" id="{765E4B67-3B4C-4EE1-B2EC-7EECCD36029F}"/>
              </a:ext>
            </a:extLst>
          </p:cNvPr>
          <p:cNvSpPr txBox="1"/>
          <p:nvPr/>
        </p:nvSpPr>
        <p:spPr>
          <a:xfrm>
            <a:off x="422198" y="5659303"/>
            <a:ext cx="7422225" cy="1200329"/>
          </a:xfrm>
          <a:prstGeom prst="rect">
            <a:avLst/>
          </a:prstGeom>
          <a:noFill/>
        </p:spPr>
        <p:txBody>
          <a:bodyPr wrap="none" rtlCol="0">
            <a:spAutoFit/>
          </a:bodyPr>
          <a:lstStyle/>
          <a:p>
            <a:r>
              <a:rPr lang="en-US" dirty="0"/>
              <a:t>*</a:t>
            </a:r>
            <a:r>
              <a:rPr lang="en-US" b="1" dirty="0">
                <a:solidFill>
                  <a:schemeClr val="accent1"/>
                </a:solidFill>
              </a:rPr>
              <a:t>Complete TCM Post-Test Checklist</a:t>
            </a:r>
          </a:p>
          <a:p>
            <a:endParaRPr lang="en-US" dirty="0"/>
          </a:p>
          <a:p>
            <a:r>
              <a:rPr lang="en-US" dirty="0"/>
              <a:t>**Also ensure grade level is filled/bubbled in on the answer sheet</a:t>
            </a:r>
          </a:p>
          <a:p>
            <a:endParaRPr lang="en-US" dirty="0"/>
          </a:p>
        </p:txBody>
      </p:sp>
    </p:spTree>
    <p:extLst>
      <p:ext uri="{BB962C8B-B14F-4D97-AF65-F5344CB8AC3E}">
        <p14:creationId xmlns:p14="http://schemas.microsoft.com/office/powerpoint/2010/main" val="2235322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Irregularities</a:t>
            </a:r>
          </a:p>
        </p:txBody>
      </p:sp>
      <p:sp>
        <p:nvSpPr>
          <p:cNvPr id="3" name="Content Placeholder 2"/>
          <p:cNvSpPr>
            <a:spLocks noGrp="1"/>
          </p:cNvSpPr>
          <p:nvPr>
            <p:ph idx="1"/>
          </p:nvPr>
        </p:nvSpPr>
        <p:spPr>
          <a:xfrm>
            <a:off x="1176865" y="2490135"/>
            <a:ext cx="6798736" cy="3781456"/>
          </a:xfrm>
        </p:spPr>
        <p:txBody>
          <a:bodyPr>
            <a:normAutofit fontScale="55000" lnSpcReduction="20000"/>
          </a:bodyPr>
          <a:lstStyle/>
          <a:p>
            <a:r>
              <a:rPr lang="en-US" sz="3300" dirty="0"/>
              <a:t>Fill out the Irregularity Report for each occurrence of a group or individual irregularity (if there are none, do not submit IR)</a:t>
            </a:r>
          </a:p>
          <a:p>
            <a:r>
              <a:rPr lang="en-US" sz="3300" dirty="0"/>
              <a:t>Group</a:t>
            </a:r>
          </a:p>
          <a:p>
            <a:pPr lvl="1"/>
            <a:r>
              <a:rPr lang="en-US" sz="2900" dirty="0"/>
              <a:t>Missing or stolen test materials</a:t>
            </a:r>
          </a:p>
          <a:p>
            <a:pPr lvl="1"/>
            <a:r>
              <a:rPr lang="en-US" sz="2900" dirty="0"/>
              <a:t>Interruptions or disturbances</a:t>
            </a:r>
          </a:p>
          <a:p>
            <a:pPr lvl="1"/>
            <a:r>
              <a:rPr lang="en-US" sz="2900" dirty="0"/>
              <a:t>Emergency evacuations</a:t>
            </a:r>
          </a:p>
          <a:p>
            <a:pPr lvl="1"/>
            <a:r>
              <a:rPr lang="en-US" sz="2900" dirty="0"/>
              <a:t>Power outages</a:t>
            </a:r>
          </a:p>
          <a:p>
            <a:pPr lvl="1"/>
            <a:r>
              <a:rPr lang="en-US" sz="2900" dirty="0"/>
              <a:t>Reschedules</a:t>
            </a:r>
          </a:p>
          <a:p>
            <a:r>
              <a:rPr lang="en-US" sz="3300" dirty="0"/>
              <a:t>Individual</a:t>
            </a:r>
          </a:p>
          <a:p>
            <a:pPr lvl="1"/>
            <a:endParaRPr lang="en-US" sz="2900" dirty="0"/>
          </a:p>
          <a:p>
            <a:pPr lvl="1"/>
            <a:r>
              <a:rPr lang="en-US" sz="2900" b="1" dirty="0">
                <a:solidFill>
                  <a:schemeClr val="accent1"/>
                </a:solidFill>
              </a:rPr>
              <a:t>Handled online via TCM</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77490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C10B-6B5F-4930-87C7-289763E903E8}"/>
              </a:ext>
            </a:extLst>
          </p:cNvPr>
          <p:cNvSpPr>
            <a:spLocks noGrp="1"/>
          </p:cNvSpPr>
          <p:nvPr>
            <p:ph type="title"/>
          </p:nvPr>
        </p:nvSpPr>
        <p:spPr/>
        <p:txBody>
          <a:bodyPr/>
          <a:lstStyle/>
          <a:p>
            <a:r>
              <a:rPr lang="en-US" dirty="0"/>
              <a:t>Accommodations, 2</a:t>
            </a:r>
          </a:p>
        </p:txBody>
      </p:sp>
      <p:sp>
        <p:nvSpPr>
          <p:cNvPr id="3" name="Content Placeholder 2">
            <a:extLst>
              <a:ext uri="{FF2B5EF4-FFF2-40B4-BE49-F238E27FC236}">
                <a16:creationId xmlns:a16="http://schemas.microsoft.com/office/drawing/2014/main" id="{69164A3B-9B33-430D-93D3-0B4C09441EFE}"/>
              </a:ext>
            </a:extLst>
          </p:cNvPr>
          <p:cNvSpPr>
            <a:spLocks noGrp="1"/>
          </p:cNvSpPr>
          <p:nvPr>
            <p:ph idx="1"/>
          </p:nvPr>
        </p:nvSpPr>
        <p:spPr/>
        <p:txBody>
          <a:bodyPr/>
          <a:lstStyle/>
          <a:p>
            <a:r>
              <a:rPr lang="en-US" dirty="0"/>
              <a:t> Non-college reportable accommodations and/or supports are available to: </a:t>
            </a:r>
          </a:p>
          <a:p>
            <a:pPr marL="0" indent="0">
              <a:buNone/>
            </a:pPr>
            <a:r>
              <a:rPr lang="en-US" dirty="0"/>
              <a:t>	• Examinees who do not meet the eligibility requirements for ACT authorization.</a:t>
            </a:r>
          </a:p>
          <a:p>
            <a:pPr marL="0" indent="0">
              <a:buNone/>
            </a:pPr>
            <a:r>
              <a:rPr lang="en-US" dirty="0"/>
              <a:t> 	• Examinees whose request for ACT authorization is not approved.</a:t>
            </a:r>
          </a:p>
          <a:p>
            <a:endParaRPr lang="en-US" dirty="0"/>
          </a:p>
        </p:txBody>
      </p:sp>
    </p:spTree>
    <p:extLst>
      <p:ext uri="{BB962C8B-B14F-4D97-AF65-F5344CB8AC3E}">
        <p14:creationId xmlns:p14="http://schemas.microsoft.com/office/powerpoint/2010/main" val="2560219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79C2-C3C7-4F1E-AE01-A267F49ABB86}"/>
              </a:ext>
            </a:extLst>
          </p:cNvPr>
          <p:cNvSpPr>
            <a:spLocks noGrp="1"/>
          </p:cNvSpPr>
          <p:nvPr>
            <p:ph type="title"/>
          </p:nvPr>
        </p:nvSpPr>
        <p:spPr/>
        <p:txBody>
          <a:bodyPr/>
          <a:lstStyle/>
          <a:p>
            <a:r>
              <a:rPr lang="en-US" dirty="0"/>
              <a:t>Irregularities</a:t>
            </a:r>
          </a:p>
        </p:txBody>
      </p:sp>
      <p:pic>
        <p:nvPicPr>
          <p:cNvPr id="8" name="Content Placeholder 7">
            <a:extLst>
              <a:ext uri="{FF2B5EF4-FFF2-40B4-BE49-F238E27FC236}">
                <a16:creationId xmlns:a16="http://schemas.microsoft.com/office/drawing/2014/main" id="{729D56C7-3F74-462C-9901-CE6540164B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5957" y="1636963"/>
            <a:ext cx="4036973" cy="5228419"/>
          </a:xfrm>
        </p:spPr>
      </p:pic>
    </p:spTree>
    <p:extLst>
      <p:ext uri="{BB962C8B-B14F-4D97-AF65-F5344CB8AC3E}">
        <p14:creationId xmlns:p14="http://schemas.microsoft.com/office/powerpoint/2010/main" val="349422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Reminders</a:t>
            </a:r>
          </a:p>
        </p:txBody>
      </p:sp>
      <p:sp>
        <p:nvSpPr>
          <p:cNvPr id="3" name="Content Placeholder 2"/>
          <p:cNvSpPr>
            <a:spLocks noGrp="1"/>
          </p:cNvSpPr>
          <p:nvPr>
            <p:ph idx="1"/>
          </p:nvPr>
        </p:nvSpPr>
        <p:spPr>
          <a:xfrm>
            <a:off x="981308" y="2490135"/>
            <a:ext cx="7616282" cy="3920497"/>
          </a:xfrm>
        </p:spPr>
        <p:txBody>
          <a:bodyPr>
            <a:normAutofit/>
          </a:bodyPr>
          <a:lstStyle/>
          <a:p>
            <a:r>
              <a:rPr lang="en-US" dirty="0"/>
              <a:t>Electronic devices are prohibited </a:t>
            </a:r>
          </a:p>
          <a:p>
            <a:r>
              <a:rPr lang="en-US" dirty="0">
                <a:solidFill>
                  <a:schemeClr val="tx1"/>
                </a:solidFill>
              </a:rPr>
              <a:t>Calculators are allowed during the math test only</a:t>
            </a:r>
            <a:endParaRPr lang="en-US" dirty="0"/>
          </a:p>
          <a:p>
            <a:r>
              <a:rPr lang="en-US" dirty="0"/>
              <a:t>Collect and pack materials after testing (see manual)</a:t>
            </a:r>
          </a:p>
          <a:p>
            <a:r>
              <a:rPr lang="en-US" dirty="0"/>
              <a:t>Answer documents must be in the envelope</a:t>
            </a:r>
          </a:p>
          <a:p>
            <a:r>
              <a:rPr lang="en-US" dirty="0"/>
              <a:t>Complete irregularity reports (if any)</a:t>
            </a:r>
          </a:p>
          <a:p>
            <a:r>
              <a:rPr lang="en-US" dirty="0"/>
              <a:t>Make copies of </a:t>
            </a:r>
            <a:r>
              <a:rPr lang="en-US" b="1" dirty="0"/>
              <a:t>all admin records </a:t>
            </a:r>
            <a:r>
              <a:rPr lang="en-US" dirty="0"/>
              <a:t>to keep on your campus</a:t>
            </a:r>
          </a:p>
          <a:p>
            <a:r>
              <a:rPr lang="en-US" dirty="0"/>
              <a:t>Return materials to ACT right away </a:t>
            </a:r>
          </a:p>
          <a:p>
            <a:r>
              <a:rPr lang="en-US" dirty="0"/>
              <a:t>Email Heather when you have shipped your materials</a:t>
            </a:r>
          </a:p>
          <a:p>
            <a:endParaRPr lang="en-US" dirty="0"/>
          </a:p>
        </p:txBody>
      </p:sp>
    </p:spTree>
    <p:extLst>
      <p:ext uri="{BB962C8B-B14F-4D97-AF65-F5344CB8AC3E}">
        <p14:creationId xmlns:p14="http://schemas.microsoft.com/office/powerpoint/2010/main" val="1546149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A496-C312-4790-9D70-348E111451D2}"/>
              </a:ext>
            </a:extLst>
          </p:cNvPr>
          <p:cNvSpPr>
            <a:spLocks noGrp="1"/>
          </p:cNvSpPr>
          <p:nvPr>
            <p:ph type="title"/>
          </p:nvPr>
        </p:nvSpPr>
        <p:spPr/>
        <p:txBody>
          <a:bodyPr/>
          <a:lstStyle/>
          <a:p>
            <a:r>
              <a:rPr lang="en-US" dirty="0"/>
              <a:t>Close Room</a:t>
            </a:r>
          </a:p>
        </p:txBody>
      </p:sp>
      <p:pic>
        <p:nvPicPr>
          <p:cNvPr id="5" name="Content Placeholder 4">
            <a:extLst>
              <a:ext uri="{FF2B5EF4-FFF2-40B4-BE49-F238E27FC236}">
                <a16:creationId xmlns:a16="http://schemas.microsoft.com/office/drawing/2014/main" id="{FE81990A-D9F7-4108-AAE4-480C40243D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687" y="1636963"/>
            <a:ext cx="4093121" cy="5207681"/>
          </a:xfrm>
        </p:spPr>
      </p:pic>
    </p:spTree>
    <p:extLst>
      <p:ext uri="{BB962C8B-B14F-4D97-AF65-F5344CB8AC3E}">
        <p14:creationId xmlns:p14="http://schemas.microsoft.com/office/powerpoint/2010/main" val="2727652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1351-7C4D-45BE-AE7B-9B355090F693}"/>
              </a:ext>
            </a:extLst>
          </p:cNvPr>
          <p:cNvSpPr>
            <a:spLocks noGrp="1"/>
          </p:cNvSpPr>
          <p:nvPr>
            <p:ph type="title"/>
          </p:nvPr>
        </p:nvSpPr>
        <p:spPr/>
        <p:txBody>
          <a:bodyPr/>
          <a:lstStyle/>
          <a:p>
            <a:r>
              <a:rPr lang="en-US" dirty="0"/>
              <a:t>Shipping</a:t>
            </a:r>
          </a:p>
        </p:txBody>
      </p:sp>
      <p:sp>
        <p:nvSpPr>
          <p:cNvPr id="3" name="Content Placeholder 2">
            <a:extLst>
              <a:ext uri="{FF2B5EF4-FFF2-40B4-BE49-F238E27FC236}">
                <a16:creationId xmlns:a16="http://schemas.microsoft.com/office/drawing/2014/main" id="{5A794C6B-777C-473B-95ED-6224F0DB9178}"/>
              </a:ext>
            </a:extLst>
          </p:cNvPr>
          <p:cNvSpPr>
            <a:spLocks noGrp="1"/>
          </p:cNvSpPr>
          <p:nvPr>
            <p:ph idx="1"/>
          </p:nvPr>
        </p:nvSpPr>
        <p:spPr/>
        <p:txBody>
          <a:bodyPr/>
          <a:lstStyle/>
          <a:p>
            <a:r>
              <a:rPr lang="en-US" dirty="0"/>
              <a:t>Immediately after the administration, return the test materials to ACT. Failure to return materials in a timely manner may prevent tests from being scored.</a:t>
            </a:r>
          </a:p>
          <a:p>
            <a:r>
              <a:rPr lang="en-US" dirty="0"/>
              <a:t>Instructions for how to collect, pack, and return materials to ACT can be found in your TCM Post-Test Event Checklist.</a:t>
            </a:r>
          </a:p>
          <a:p>
            <a:endParaRPr lang="en-US" dirty="0"/>
          </a:p>
        </p:txBody>
      </p:sp>
    </p:spTree>
    <p:extLst>
      <p:ext uri="{BB962C8B-B14F-4D97-AF65-F5344CB8AC3E}">
        <p14:creationId xmlns:p14="http://schemas.microsoft.com/office/powerpoint/2010/main" val="2001599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Testing - Eval</a:t>
            </a:r>
          </a:p>
        </p:txBody>
      </p:sp>
      <p:sp>
        <p:nvSpPr>
          <p:cNvPr id="3" name="Content Placeholder 2"/>
          <p:cNvSpPr>
            <a:spLocks noGrp="1"/>
          </p:cNvSpPr>
          <p:nvPr>
            <p:ph idx="1"/>
          </p:nvPr>
        </p:nvSpPr>
        <p:spPr/>
        <p:txBody>
          <a:bodyPr/>
          <a:lstStyle/>
          <a:p>
            <a:r>
              <a:rPr lang="en-US" dirty="0"/>
              <a:t>Mark on your testing file which students tested/did not test in the shared Google Drive for your school</a:t>
            </a:r>
          </a:p>
          <a:p>
            <a:r>
              <a:rPr lang="en-US" dirty="0"/>
              <a:t>ONLY use column marked “Tested? Yes/No”</a:t>
            </a:r>
          </a:p>
          <a:p>
            <a:r>
              <a:rPr lang="en-US" dirty="0"/>
              <a:t>Do NOT edit/delete/add anything else to this file!</a:t>
            </a:r>
          </a:p>
        </p:txBody>
      </p:sp>
      <p:pic>
        <p:nvPicPr>
          <p:cNvPr id="4" name="Picture 3"/>
          <p:cNvPicPr>
            <a:picLocks noChangeAspect="1"/>
          </p:cNvPicPr>
          <p:nvPr/>
        </p:nvPicPr>
        <p:blipFill>
          <a:blip r:embed="rId2"/>
          <a:stretch>
            <a:fillRect/>
          </a:stretch>
        </p:blipFill>
        <p:spPr>
          <a:xfrm>
            <a:off x="281449" y="4587330"/>
            <a:ext cx="8589567" cy="1154707"/>
          </a:xfrm>
          <a:prstGeom prst="rect">
            <a:avLst/>
          </a:prstGeom>
        </p:spPr>
      </p:pic>
    </p:spTree>
    <p:extLst>
      <p:ext uri="{BB962C8B-B14F-4D97-AF65-F5344CB8AC3E}">
        <p14:creationId xmlns:p14="http://schemas.microsoft.com/office/powerpoint/2010/main" val="2304267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Testing - Eval</a:t>
            </a:r>
          </a:p>
        </p:txBody>
      </p:sp>
      <p:sp>
        <p:nvSpPr>
          <p:cNvPr id="3" name="Content Placeholder 2"/>
          <p:cNvSpPr>
            <a:spLocks noGrp="1"/>
          </p:cNvSpPr>
          <p:nvPr>
            <p:ph idx="1"/>
          </p:nvPr>
        </p:nvSpPr>
        <p:spPr/>
        <p:txBody>
          <a:bodyPr>
            <a:normAutofit/>
          </a:bodyPr>
          <a:lstStyle/>
          <a:p>
            <a:r>
              <a:rPr lang="en-US" dirty="0"/>
              <a:t>Once you have tested, you may ship back all test materials – do not hold them at your schools</a:t>
            </a:r>
          </a:p>
          <a:p>
            <a:r>
              <a:rPr lang="en-US" dirty="0"/>
              <a:t>ACT will report scores at 4, 7 &amp; 9 weeks – so the sooner your materials are returned, the sooner you MAY see your scores</a:t>
            </a:r>
          </a:p>
          <a:p>
            <a:r>
              <a:rPr lang="en-US" dirty="0"/>
              <a:t>If you need access to ACT Success, email Heather or Nate</a:t>
            </a:r>
          </a:p>
          <a:p>
            <a:r>
              <a:rPr lang="en-US" b="1" dirty="0">
                <a:solidFill>
                  <a:srgbClr val="FF0000"/>
                </a:solidFill>
              </a:rPr>
              <a:t>Deadline for test file update is NOV 12, 2025</a:t>
            </a:r>
          </a:p>
        </p:txBody>
      </p:sp>
    </p:spTree>
    <p:extLst>
      <p:ext uri="{BB962C8B-B14F-4D97-AF65-F5344CB8AC3E}">
        <p14:creationId xmlns:p14="http://schemas.microsoft.com/office/powerpoint/2010/main" val="889513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9229-4686-4363-B188-58B3AC32CC5C}"/>
              </a:ext>
            </a:extLst>
          </p:cNvPr>
          <p:cNvSpPr>
            <a:spLocks noGrp="1"/>
          </p:cNvSpPr>
          <p:nvPr>
            <p:ph type="title"/>
          </p:nvPr>
        </p:nvSpPr>
        <p:spPr/>
        <p:txBody>
          <a:bodyPr/>
          <a:lstStyle/>
          <a:p>
            <a:r>
              <a:rPr lang="en-US" dirty="0"/>
              <a:t>Google Drive</a:t>
            </a:r>
          </a:p>
        </p:txBody>
      </p:sp>
      <p:pic>
        <p:nvPicPr>
          <p:cNvPr id="5" name="Content Placeholder 4">
            <a:extLst>
              <a:ext uri="{FF2B5EF4-FFF2-40B4-BE49-F238E27FC236}">
                <a16:creationId xmlns:a16="http://schemas.microsoft.com/office/drawing/2014/main" id="{2B337763-EC6D-4AC2-888E-B2947C8C8B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097" y="2405270"/>
            <a:ext cx="8263581" cy="3419060"/>
          </a:xfrm>
        </p:spPr>
      </p:pic>
      <p:cxnSp>
        <p:nvCxnSpPr>
          <p:cNvPr id="7" name="Straight Arrow Connector 6">
            <a:extLst>
              <a:ext uri="{FF2B5EF4-FFF2-40B4-BE49-F238E27FC236}">
                <a16:creationId xmlns:a16="http://schemas.microsoft.com/office/drawing/2014/main" id="{52866890-01E8-447A-9360-3A11D49D0729}"/>
              </a:ext>
            </a:extLst>
          </p:cNvPr>
          <p:cNvCxnSpPr>
            <a:cxnSpLocks/>
          </p:cNvCxnSpPr>
          <p:nvPr/>
        </p:nvCxnSpPr>
        <p:spPr>
          <a:xfrm flipH="1">
            <a:off x="1222510" y="4035287"/>
            <a:ext cx="42738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0CB97FA-153E-4DF2-9758-D2C95F3A5D9F}"/>
              </a:ext>
            </a:extLst>
          </p:cNvPr>
          <p:cNvCxnSpPr>
            <a:cxnSpLocks/>
          </p:cNvCxnSpPr>
          <p:nvPr/>
        </p:nvCxnSpPr>
        <p:spPr>
          <a:xfrm>
            <a:off x="1096616" y="5489713"/>
            <a:ext cx="6725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DDF528B-B258-4480-A2FF-B7A26B5F2AC6}"/>
              </a:ext>
            </a:extLst>
          </p:cNvPr>
          <p:cNvCxnSpPr>
            <a:cxnSpLocks/>
          </p:cNvCxnSpPr>
          <p:nvPr/>
        </p:nvCxnSpPr>
        <p:spPr>
          <a:xfrm>
            <a:off x="1729408" y="3644508"/>
            <a:ext cx="6858001" cy="1175970"/>
          </a:xfrm>
          <a:prstGeom prst="line">
            <a:avLst/>
          </a:prstGeom>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D0A0D153-EF2D-424B-8ED3-8117AD83C592}"/>
              </a:ext>
            </a:extLst>
          </p:cNvPr>
          <p:cNvCxnSpPr>
            <a:cxnSpLocks/>
          </p:cNvCxnSpPr>
          <p:nvPr/>
        </p:nvCxnSpPr>
        <p:spPr>
          <a:xfrm flipV="1">
            <a:off x="1769165" y="3518452"/>
            <a:ext cx="6818244" cy="1302026"/>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24023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a:t>
            </a:r>
          </a:p>
        </p:txBody>
      </p:sp>
      <p:sp>
        <p:nvSpPr>
          <p:cNvPr id="3" name="Content Placeholder 2"/>
          <p:cNvSpPr>
            <a:spLocks noGrp="1"/>
          </p:cNvSpPr>
          <p:nvPr>
            <p:ph idx="1"/>
          </p:nvPr>
        </p:nvSpPr>
        <p:spPr>
          <a:xfrm>
            <a:off x="1176865" y="2490135"/>
            <a:ext cx="7455858" cy="3802510"/>
          </a:xfrm>
        </p:spPr>
        <p:txBody>
          <a:bodyPr>
            <a:normAutofit/>
          </a:bodyPr>
          <a:lstStyle/>
          <a:p>
            <a:r>
              <a:rPr lang="en-US" dirty="0"/>
              <a:t>Schools are paying for these tests</a:t>
            </a:r>
          </a:p>
          <a:p>
            <a:r>
              <a:rPr lang="en-US" dirty="0"/>
              <a:t>We will send you a list of all students that were in the PreID (have not met the ELA/Algebra 1 grad requirement )</a:t>
            </a:r>
          </a:p>
          <a:p>
            <a:r>
              <a:rPr lang="en-US" u="sng" dirty="0">
                <a:solidFill>
                  <a:srgbClr val="FF0000"/>
                </a:solidFill>
              </a:rPr>
              <a:t>Immediately after testing 1) mark the students that tested in the shared Google Drive for your school</a:t>
            </a:r>
          </a:p>
          <a:p>
            <a:r>
              <a:rPr lang="en-US" dirty="0"/>
              <a:t>Eval Svcs will unenroll students that did not test</a:t>
            </a:r>
          </a:p>
          <a:p>
            <a:pPr marL="0" indent="0">
              <a:buNone/>
            </a:pPr>
            <a:endParaRPr lang="en-US" dirty="0"/>
          </a:p>
        </p:txBody>
      </p:sp>
    </p:spTree>
    <p:extLst>
      <p:ext uri="{BB962C8B-B14F-4D97-AF65-F5344CB8AC3E}">
        <p14:creationId xmlns:p14="http://schemas.microsoft.com/office/powerpoint/2010/main" val="4175735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lstStyle/>
          <a:p>
            <a:r>
              <a:rPr lang="en-US" dirty="0"/>
              <a:t>Contact Evaluation Services</a:t>
            </a:r>
          </a:p>
          <a:p>
            <a:pPr lvl="1"/>
            <a:r>
              <a:rPr lang="en-US" dirty="0"/>
              <a:t>Heather Rykard (Test Procedures, Administration, Accommodations)</a:t>
            </a:r>
          </a:p>
          <a:p>
            <a:pPr lvl="2"/>
            <a:r>
              <a:rPr lang="en-US" dirty="0"/>
              <a:t> 850-469-5387</a:t>
            </a:r>
          </a:p>
          <a:p>
            <a:pPr lvl="2"/>
            <a:r>
              <a:rPr lang="en-US" dirty="0"/>
              <a:t>hrykard@ecsdfl.us</a:t>
            </a:r>
          </a:p>
          <a:p>
            <a:pPr lvl="1"/>
            <a:r>
              <a:rPr lang="en-US" dirty="0"/>
              <a:t>Scott Dodson (Pre-ID, Testing Data files, Score reporting)</a:t>
            </a:r>
          </a:p>
          <a:p>
            <a:pPr lvl="2"/>
            <a:r>
              <a:rPr lang="en-US" dirty="0"/>
              <a:t> 850-469-5389</a:t>
            </a:r>
          </a:p>
          <a:p>
            <a:pPr lvl="2"/>
            <a:r>
              <a:rPr lang="en-US" dirty="0"/>
              <a:t>sdodson@ecsdfl.us</a:t>
            </a:r>
          </a:p>
          <a:p>
            <a:pPr lvl="1"/>
            <a:endParaRPr lang="en-US" dirty="0"/>
          </a:p>
          <a:p>
            <a:pPr lvl="1"/>
            <a:endParaRPr lang="en-US" dirty="0"/>
          </a:p>
        </p:txBody>
      </p:sp>
    </p:spTree>
    <p:extLst>
      <p:ext uri="{BB962C8B-B14F-4D97-AF65-F5344CB8AC3E}">
        <p14:creationId xmlns:p14="http://schemas.microsoft.com/office/powerpoint/2010/main" val="400737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4C69-2189-4BA4-B0F4-78E0D7024BDC}"/>
              </a:ext>
            </a:extLst>
          </p:cNvPr>
          <p:cNvSpPr>
            <a:spLocks noGrp="1"/>
          </p:cNvSpPr>
          <p:nvPr>
            <p:ph type="title"/>
          </p:nvPr>
        </p:nvSpPr>
        <p:spPr/>
        <p:txBody>
          <a:bodyPr/>
          <a:lstStyle/>
          <a:p>
            <a:r>
              <a:rPr lang="en-US" dirty="0"/>
              <a:t>Authorized Timing</a:t>
            </a:r>
          </a:p>
        </p:txBody>
      </p:sp>
      <p:sp>
        <p:nvSpPr>
          <p:cNvPr id="3" name="Content Placeholder 2">
            <a:extLst>
              <a:ext uri="{FF2B5EF4-FFF2-40B4-BE49-F238E27FC236}">
                <a16:creationId xmlns:a16="http://schemas.microsoft.com/office/drawing/2014/main" id="{12518373-AF16-472C-A3CE-6DA37FC0891C}"/>
              </a:ext>
            </a:extLst>
          </p:cNvPr>
          <p:cNvSpPr>
            <a:spLocks noGrp="1"/>
          </p:cNvSpPr>
          <p:nvPr>
            <p:ph idx="1"/>
          </p:nvPr>
        </p:nvSpPr>
        <p:spPr/>
        <p:txBody>
          <a:bodyPr/>
          <a:lstStyle/>
          <a:p>
            <a:r>
              <a:rPr lang="en-US" dirty="0"/>
              <a:t>All examinees in the room must have the same authorized timing. Examinees testing with accommodations may not test in a room with examinees who have different authorized timing. If they do, tests from that room will not be scored or scores will be canceled.</a:t>
            </a:r>
          </a:p>
          <a:p>
            <a:r>
              <a:rPr lang="en-US" dirty="0"/>
              <a:t>Important: When testing with accessibility supports, examinees may use less time than allowed with their authorized timing. </a:t>
            </a:r>
            <a:r>
              <a:rPr lang="en-US" b="1" dirty="0">
                <a:highlight>
                  <a:srgbClr val="FFFF00"/>
                </a:highlight>
              </a:rPr>
              <a:t>Do not move to the next test until the standard time has expired and all examinees in the room have completed that content area, or the allotted time has expired</a:t>
            </a:r>
            <a:r>
              <a:rPr lang="en-US" dirty="0"/>
              <a:t>.</a:t>
            </a:r>
          </a:p>
          <a:p>
            <a:endParaRPr lang="en-US" dirty="0"/>
          </a:p>
        </p:txBody>
      </p:sp>
    </p:spTree>
    <p:extLst>
      <p:ext uri="{BB962C8B-B14F-4D97-AF65-F5344CB8AC3E}">
        <p14:creationId xmlns:p14="http://schemas.microsoft.com/office/powerpoint/2010/main" val="38236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to Test</a:t>
            </a:r>
          </a:p>
        </p:txBody>
      </p:sp>
      <p:sp>
        <p:nvSpPr>
          <p:cNvPr id="3" name="Content Placeholder 2"/>
          <p:cNvSpPr>
            <a:spLocks noGrp="1"/>
          </p:cNvSpPr>
          <p:nvPr>
            <p:ph idx="1"/>
          </p:nvPr>
        </p:nvSpPr>
        <p:spPr/>
        <p:txBody>
          <a:bodyPr>
            <a:normAutofit/>
          </a:bodyPr>
          <a:lstStyle/>
          <a:p>
            <a:r>
              <a:rPr lang="en-US" dirty="0"/>
              <a:t>Evaluation Services will Pre-ID ALL grades 10(R)-12 students who have not yet met:</a:t>
            </a:r>
          </a:p>
          <a:p>
            <a:pPr lvl="1"/>
            <a:r>
              <a:rPr lang="en-US" dirty="0"/>
              <a:t>ELA mastery (graduation) and who have attempted</a:t>
            </a:r>
          </a:p>
          <a:p>
            <a:pPr lvl="1"/>
            <a:r>
              <a:rPr lang="en-US" dirty="0"/>
              <a:t>Algebra 1 mastery (graduation)</a:t>
            </a:r>
          </a:p>
          <a:p>
            <a:r>
              <a:rPr lang="en-US" dirty="0"/>
              <a:t>Ensure you are using the FOCUS enrolled grade, not the grade where a student “should be”!</a:t>
            </a:r>
          </a:p>
          <a:p>
            <a:r>
              <a:rPr lang="en-US" dirty="0"/>
              <a:t>Not a mandatory test, so schools must notify parents and allow them to opt out</a:t>
            </a:r>
          </a:p>
        </p:txBody>
      </p:sp>
    </p:spTree>
    <p:extLst>
      <p:ext uri="{BB962C8B-B14F-4D97-AF65-F5344CB8AC3E}">
        <p14:creationId xmlns:p14="http://schemas.microsoft.com/office/powerpoint/2010/main" val="69103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4836-20E8-44B4-AD56-0CCD8CBF6739}"/>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E64167C2-672F-4544-93AF-E49048755267}"/>
              </a:ext>
            </a:extLst>
          </p:cNvPr>
          <p:cNvSpPr>
            <a:spLocks noGrp="1"/>
          </p:cNvSpPr>
          <p:nvPr>
            <p:ph idx="1"/>
          </p:nvPr>
        </p:nvSpPr>
        <p:spPr/>
        <p:txBody>
          <a:bodyPr>
            <a:normAutofit lnSpcReduction="10000"/>
          </a:bodyPr>
          <a:lstStyle/>
          <a:p>
            <a:r>
              <a:rPr lang="en-US" dirty="0"/>
              <a:t>Heather is a 12 grade student who has not yet met her </a:t>
            </a:r>
            <a:r>
              <a:rPr lang="en-US" b="1" dirty="0">
                <a:solidFill>
                  <a:srgbClr val="FF0000"/>
                </a:solidFill>
              </a:rPr>
              <a:t>FSA ELA </a:t>
            </a:r>
            <a:r>
              <a:rPr lang="en-US" dirty="0"/>
              <a:t>mastery.</a:t>
            </a:r>
          </a:p>
          <a:p>
            <a:pPr lvl="1"/>
            <a:r>
              <a:rPr lang="en-US" dirty="0"/>
              <a:t>She needs to take </a:t>
            </a:r>
            <a:r>
              <a:rPr lang="en-US" b="1" dirty="0">
                <a:solidFill>
                  <a:srgbClr val="FF0000"/>
                </a:solidFill>
              </a:rPr>
              <a:t>ENGLISH</a:t>
            </a:r>
            <a:r>
              <a:rPr lang="en-US" dirty="0"/>
              <a:t> and </a:t>
            </a:r>
            <a:r>
              <a:rPr lang="en-US" b="1" dirty="0">
                <a:solidFill>
                  <a:srgbClr val="FF0000"/>
                </a:solidFill>
              </a:rPr>
              <a:t>READING</a:t>
            </a:r>
            <a:r>
              <a:rPr lang="en-US" dirty="0"/>
              <a:t>  on the ACT-NCR ONLY (in order given)</a:t>
            </a:r>
          </a:p>
          <a:p>
            <a:r>
              <a:rPr lang="en-US" dirty="0"/>
              <a:t>Nate is an 11</a:t>
            </a:r>
            <a:r>
              <a:rPr lang="en-US" baseline="30000" dirty="0"/>
              <a:t>th</a:t>
            </a:r>
            <a:r>
              <a:rPr lang="en-US" dirty="0"/>
              <a:t> grade student who has not yet met his </a:t>
            </a:r>
            <a:r>
              <a:rPr lang="en-US" b="1" dirty="0">
                <a:solidFill>
                  <a:schemeClr val="accent5">
                    <a:lumMod val="75000"/>
                  </a:schemeClr>
                </a:solidFill>
              </a:rPr>
              <a:t>Algebra EOC </a:t>
            </a:r>
            <a:r>
              <a:rPr lang="en-US" dirty="0"/>
              <a:t>mastery</a:t>
            </a:r>
          </a:p>
          <a:p>
            <a:pPr lvl="1"/>
            <a:r>
              <a:rPr lang="en-US" dirty="0"/>
              <a:t>He only has to take the </a:t>
            </a:r>
            <a:r>
              <a:rPr lang="en-US" b="1" dirty="0">
                <a:solidFill>
                  <a:schemeClr val="accent5">
                    <a:lumMod val="75000"/>
                  </a:schemeClr>
                </a:solidFill>
              </a:rPr>
              <a:t>MATH</a:t>
            </a:r>
            <a:r>
              <a:rPr lang="en-US" dirty="0"/>
              <a:t> section on the ACT-NCR</a:t>
            </a:r>
          </a:p>
          <a:p>
            <a:r>
              <a:rPr lang="en-US" dirty="0"/>
              <a:t>Robin needs both </a:t>
            </a:r>
            <a:r>
              <a:rPr lang="en-US" b="1" dirty="0">
                <a:solidFill>
                  <a:srgbClr val="00B050"/>
                </a:solidFill>
              </a:rPr>
              <a:t>FSA ELA </a:t>
            </a:r>
            <a:r>
              <a:rPr lang="en-US" dirty="0"/>
              <a:t>and </a:t>
            </a:r>
            <a:r>
              <a:rPr lang="en-US" b="1" dirty="0">
                <a:solidFill>
                  <a:srgbClr val="00B050"/>
                </a:solidFill>
              </a:rPr>
              <a:t>Algebra 1</a:t>
            </a:r>
            <a:r>
              <a:rPr lang="en-US" dirty="0"/>
              <a:t> mastery to graduate</a:t>
            </a:r>
          </a:p>
          <a:p>
            <a:pPr lvl="1"/>
            <a:r>
              <a:rPr lang="en-US" dirty="0"/>
              <a:t>She must take </a:t>
            </a:r>
            <a:r>
              <a:rPr lang="en-US" b="1" dirty="0">
                <a:solidFill>
                  <a:srgbClr val="00B050"/>
                </a:solidFill>
              </a:rPr>
              <a:t>ENGLISH, MATH, and READING </a:t>
            </a:r>
            <a:r>
              <a:rPr lang="en-US" dirty="0"/>
              <a:t>(In correct order given) on ACT-NCR</a:t>
            </a:r>
          </a:p>
        </p:txBody>
      </p:sp>
    </p:spTree>
    <p:extLst>
      <p:ext uri="{BB962C8B-B14F-4D97-AF65-F5344CB8AC3E}">
        <p14:creationId xmlns:p14="http://schemas.microsoft.com/office/powerpoint/2010/main" val="198087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General</a:t>
            </a:r>
            <a:br>
              <a:rPr lang="en-US" dirty="0"/>
            </a:br>
            <a:endParaRPr lang="en-US" dirty="0"/>
          </a:p>
        </p:txBody>
      </p:sp>
      <p:sp>
        <p:nvSpPr>
          <p:cNvPr id="3" name="Content Placeholder 2"/>
          <p:cNvSpPr>
            <a:spLocks noGrp="1"/>
          </p:cNvSpPr>
          <p:nvPr>
            <p:ph idx="1"/>
          </p:nvPr>
        </p:nvSpPr>
        <p:spPr>
          <a:xfrm>
            <a:off x="880945" y="2490135"/>
            <a:ext cx="7738947" cy="3444997"/>
          </a:xfrm>
        </p:spPr>
        <p:txBody>
          <a:bodyPr>
            <a:normAutofit/>
          </a:bodyPr>
          <a:lstStyle/>
          <a:p>
            <a:r>
              <a:rPr lang="en-US" dirty="0"/>
              <a:t>Receive and </a:t>
            </a:r>
            <a:r>
              <a:rPr lang="en-US" b="1" i="1" u="sng" dirty="0">
                <a:solidFill>
                  <a:srgbClr val="FF0000"/>
                </a:solidFill>
              </a:rPr>
              <a:t>inventory</a:t>
            </a:r>
            <a:r>
              <a:rPr lang="en-US" dirty="0"/>
              <a:t> </a:t>
            </a:r>
            <a:r>
              <a:rPr lang="en-US" u="sng" dirty="0"/>
              <a:t>Non-College Reportable </a:t>
            </a:r>
            <a:r>
              <a:rPr lang="en-US" dirty="0"/>
              <a:t>materials</a:t>
            </a:r>
          </a:p>
          <a:p>
            <a:r>
              <a:rPr lang="en-US" dirty="0"/>
              <a:t>Keep your boxes for returning materials</a:t>
            </a:r>
          </a:p>
          <a:p>
            <a:r>
              <a:rPr lang="en-US" dirty="0"/>
              <a:t>Apply barcode labels to answer documents in designated area</a:t>
            </a:r>
          </a:p>
          <a:p>
            <a:r>
              <a:rPr lang="en-US" dirty="0">
                <a:solidFill>
                  <a:schemeClr val="tx1"/>
                </a:solidFill>
              </a:rPr>
              <a:t>Hand grid student information if you don’t have a label</a:t>
            </a:r>
          </a:p>
          <a:p>
            <a:r>
              <a:rPr lang="en-US" dirty="0"/>
              <a:t>Store materials securely</a:t>
            </a:r>
            <a:endParaRPr lang="en-US" dirty="0">
              <a:solidFill>
                <a:schemeClr val="tx1"/>
              </a:solidFill>
            </a:endParaRPr>
          </a:p>
          <a:p>
            <a:r>
              <a:rPr lang="en-US" b="1" i="1" u="sng" dirty="0"/>
              <a:t>Train test administrators/proctors</a:t>
            </a:r>
          </a:p>
          <a:p>
            <a:r>
              <a:rPr lang="en-US" dirty="0"/>
              <a:t>Email Heather the date your school plans to test</a:t>
            </a:r>
          </a:p>
          <a:p>
            <a:endParaRPr lang="en-US" dirty="0"/>
          </a:p>
        </p:txBody>
      </p:sp>
    </p:spTree>
    <p:extLst>
      <p:ext uri="{BB962C8B-B14F-4D97-AF65-F5344CB8AC3E}">
        <p14:creationId xmlns:p14="http://schemas.microsoft.com/office/powerpoint/2010/main" val="1058187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16372</TotalTime>
  <Words>2891</Words>
  <Application>Microsoft Office PowerPoint</Application>
  <PresentationFormat>On-screen Show (4:3)</PresentationFormat>
  <Paragraphs>302</Paragraphs>
  <Slides>58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Calisto MT</vt:lpstr>
      <vt:lpstr>Century Gothic</vt:lpstr>
      <vt:lpstr>Wingdings</vt:lpstr>
      <vt:lpstr>Wingdings 3</vt:lpstr>
      <vt:lpstr>Ion Boardroom</vt:lpstr>
      <vt:lpstr>ACT  Non-College Reportable</vt:lpstr>
      <vt:lpstr>Changes</vt:lpstr>
      <vt:lpstr>Reminders</vt:lpstr>
      <vt:lpstr>Accommodations Allowed</vt:lpstr>
      <vt:lpstr>Accommodations, 2</vt:lpstr>
      <vt:lpstr>Authorized Timing</vt:lpstr>
      <vt:lpstr>Students to Test</vt:lpstr>
      <vt:lpstr>Examples</vt:lpstr>
      <vt:lpstr>Preparation –  General </vt:lpstr>
      <vt:lpstr>ACT Now </vt:lpstr>
      <vt:lpstr>Preparation -  Staff</vt:lpstr>
      <vt:lpstr>ACT Now – TCM </vt:lpstr>
      <vt:lpstr>TCM – Event Dashboard</vt:lpstr>
      <vt:lpstr>Test Event Checklists</vt:lpstr>
      <vt:lpstr>Receive, Secure, and Check-In</vt:lpstr>
      <vt:lpstr>Receive, Secure, and Check-In</vt:lpstr>
      <vt:lpstr>Receive, Secure, and Check-in</vt:lpstr>
      <vt:lpstr>Test Booklets</vt:lpstr>
      <vt:lpstr>Receive, Secure, and Check-In</vt:lpstr>
      <vt:lpstr>Preparation –  Materials</vt:lpstr>
      <vt:lpstr>Preparation - Materials</vt:lpstr>
      <vt:lpstr>Select and Set Up Test Rooms</vt:lpstr>
      <vt:lpstr>Table Requirements</vt:lpstr>
      <vt:lpstr>Complete Event Setup  in TCM/ACT Now</vt:lpstr>
      <vt:lpstr>Manage Rooms &amp; Staff</vt:lpstr>
      <vt:lpstr>Create Room</vt:lpstr>
      <vt:lpstr>Staff Accounts</vt:lpstr>
      <vt:lpstr>Preparation – Staff Training </vt:lpstr>
      <vt:lpstr>Staff Training</vt:lpstr>
      <vt:lpstr>Online Test Admin Materials</vt:lpstr>
      <vt:lpstr>Preparation –  Proctors</vt:lpstr>
      <vt:lpstr>Preparation - Calculators</vt:lpstr>
      <vt:lpstr>Access Rosters and Assign Examinees in TCM</vt:lpstr>
      <vt:lpstr>Examinees &amp; Rosters</vt:lpstr>
      <vt:lpstr>Rosters</vt:lpstr>
      <vt:lpstr>Room Supervisor</vt:lpstr>
      <vt:lpstr>Room Supervisor</vt:lpstr>
      <vt:lpstr>Test Day – Room Materials</vt:lpstr>
      <vt:lpstr>Test Day Materials</vt:lpstr>
      <vt:lpstr>Timing Options </vt:lpstr>
      <vt:lpstr>Test Day – Timing Options</vt:lpstr>
      <vt:lpstr>Test Day –  Guidelines</vt:lpstr>
      <vt:lpstr>Room Supervisor</vt:lpstr>
      <vt:lpstr>Test Day –  Attendance</vt:lpstr>
      <vt:lpstr>Test Day – Handling Materials</vt:lpstr>
      <vt:lpstr>Test Day – Seating Diagram</vt:lpstr>
      <vt:lpstr>Room Supervisor</vt:lpstr>
      <vt:lpstr>Test Day –  Handling Materials</vt:lpstr>
      <vt:lpstr>Test Day – Irregularities</vt:lpstr>
      <vt:lpstr>Irregularities</vt:lpstr>
      <vt:lpstr>Test Day – Reminders</vt:lpstr>
      <vt:lpstr>Close Room</vt:lpstr>
      <vt:lpstr>Shipping</vt:lpstr>
      <vt:lpstr>After Testing - Eval</vt:lpstr>
      <vt:lpstr>After Testing - Eval</vt:lpstr>
      <vt:lpstr>Google Drive</vt:lpstr>
      <vt:lpstr>Payment</vt:lpstr>
      <vt:lpstr>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Training</dc:title>
  <dc:creator>Nathan Hazewinkel</dc:creator>
  <cp:lastModifiedBy>Nathan Hazewinkel</cp:lastModifiedBy>
  <cp:revision>189</cp:revision>
  <cp:lastPrinted>2025-09-16T13:10:13Z</cp:lastPrinted>
  <dcterms:created xsi:type="dcterms:W3CDTF">2017-09-06T19:20:54Z</dcterms:created>
  <dcterms:modified xsi:type="dcterms:W3CDTF">2025-09-17T19:38:58Z</dcterms:modified>
</cp:coreProperties>
</file>